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16"/>
  </p:notesMasterIdLst>
  <p:sldIdLst>
    <p:sldId id="279" r:id="rId3"/>
    <p:sldId id="274" r:id="rId4"/>
    <p:sldId id="300" r:id="rId5"/>
    <p:sldId id="298" r:id="rId6"/>
    <p:sldId id="301" r:id="rId7"/>
    <p:sldId id="302" r:id="rId8"/>
    <p:sldId id="304" r:id="rId9"/>
    <p:sldId id="305" r:id="rId10"/>
    <p:sldId id="306" r:id="rId11"/>
    <p:sldId id="307" r:id="rId12"/>
    <p:sldId id="308" r:id="rId13"/>
    <p:sldId id="309" r:id="rId14"/>
    <p:sldId id="263"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940"/>
    <a:srgbClr val="E6681A"/>
    <a:srgbClr val="13485B"/>
    <a:srgbClr val="E4E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3910" autoAdjust="0"/>
  </p:normalViewPr>
  <p:slideViewPr>
    <p:cSldViewPr snapToGrid="0" snapToObjects="1">
      <p:cViewPr varScale="1">
        <p:scale>
          <a:sx n="114" d="100"/>
          <a:sy n="114" d="100"/>
        </p:scale>
        <p:origin x="2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2DB734E-2E12-40DC-BB1A-433BC0D28DC5}" type="datetimeFigureOut">
              <a:rPr lang="en-US" smtClean="0"/>
              <a:t>11/14/2017</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4374E86-A19A-4159-BF61-05F1D7FA3AA3}" type="slidenum">
              <a:rPr lang="en-US" smtClean="0"/>
              <a:t>‹#›</a:t>
            </a:fld>
            <a:endParaRPr lang="en-US" dirty="0"/>
          </a:p>
        </p:txBody>
      </p:sp>
    </p:spTree>
    <p:extLst>
      <p:ext uri="{BB962C8B-B14F-4D97-AF65-F5344CB8AC3E}">
        <p14:creationId xmlns:p14="http://schemas.microsoft.com/office/powerpoint/2010/main" val="98055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showeet.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t="6355" b="13409"/>
          <a:stretch/>
        </p:blipFill>
        <p:spPr>
          <a:xfrm>
            <a:off x="365820" y="-38101"/>
            <a:ext cx="11826180" cy="6896101"/>
          </a:xfrm>
          <a:prstGeom prst="rect">
            <a:avLst/>
          </a:prstGeom>
          <a:scene3d>
            <a:camera prst="orthographicFront">
              <a:rot lat="0" lon="0" rev="0"/>
            </a:camera>
            <a:lightRig rig="threePt" dir="t"/>
          </a:scene3d>
        </p:spPr>
      </p:pic>
      <p:sp>
        <p:nvSpPr>
          <p:cNvPr id="19" name="Freeform 18"/>
          <p:cNvSpPr/>
          <p:nvPr userDrawn="1"/>
        </p:nvSpPr>
        <p:spPr>
          <a:xfrm rot="19340334">
            <a:off x="3528621" y="-1271621"/>
            <a:ext cx="956457" cy="940124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chemeClr val="bg1">
                  <a:lumMod val="50000"/>
                  <a:alpha val="0"/>
                </a:schemeClr>
              </a:gs>
              <a:gs pos="100000">
                <a:schemeClr val="tx1">
                  <a:lumMod val="68000"/>
                  <a:lumOff val="32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Rectangle 15"/>
          <p:cNvSpPr/>
          <p:nvPr userDrawn="1"/>
        </p:nvSpPr>
        <p:spPr>
          <a:xfrm>
            <a:off x="147076" y="152400"/>
            <a:ext cx="11904187" cy="65690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userDrawn="1"/>
        </p:nvSpPr>
        <p:spPr>
          <a:xfrm>
            <a:off x="-5324" y="-1"/>
            <a:ext cx="6737350" cy="6857999"/>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350" h="6857999">
                <a:moveTo>
                  <a:pt x="0" y="0"/>
                </a:moveTo>
                <a:lnTo>
                  <a:pt x="1416050" y="0"/>
                </a:lnTo>
                <a:lnTo>
                  <a:pt x="6737350" y="6857999"/>
                </a:lnTo>
                <a:lnTo>
                  <a:pt x="14160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p:cNvSpPr>
            <a:spLocks noGrp="1"/>
          </p:cNvSpPr>
          <p:nvPr>
            <p:ph type="ctrTitle" hasCustomPrompt="1"/>
          </p:nvPr>
        </p:nvSpPr>
        <p:spPr>
          <a:xfrm>
            <a:off x="366191" y="4584356"/>
            <a:ext cx="5371070" cy="687153"/>
          </a:xfrm>
        </p:spPr>
        <p:txBody>
          <a:bodyPr anchor="b">
            <a:normAutofit/>
          </a:bodyPr>
          <a:lstStyle>
            <a:lvl1pPr algn="l">
              <a:defRPr sz="4000" cap="all" baseline="0">
                <a:solidFill>
                  <a:schemeClr val="accent1"/>
                </a:solidFill>
              </a:defRPr>
            </a:lvl1pPr>
          </a:lstStyle>
          <a:p>
            <a:r>
              <a:rPr lang="en-US" dirty="0" smtClean="0"/>
              <a:t>Master Title</a:t>
            </a:r>
            <a:endParaRPr lang="en-US" dirty="0"/>
          </a:p>
        </p:txBody>
      </p:sp>
      <p:sp>
        <p:nvSpPr>
          <p:cNvPr id="9" name="Subtitle 2"/>
          <p:cNvSpPr>
            <a:spLocks noGrp="1"/>
          </p:cNvSpPr>
          <p:nvPr>
            <p:ph type="subTitle" idx="1" hasCustomPrompt="1"/>
          </p:nvPr>
        </p:nvSpPr>
        <p:spPr>
          <a:xfrm>
            <a:off x="366191" y="5358606"/>
            <a:ext cx="5371070" cy="47378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style</a:t>
            </a:r>
            <a:endParaRPr lang="en-US" dirty="0"/>
          </a:p>
        </p:txBody>
      </p:sp>
      <p:sp>
        <p:nvSpPr>
          <p:cNvPr id="10" name="Date Placeholder 3"/>
          <p:cNvSpPr>
            <a:spLocks noGrp="1"/>
          </p:cNvSpPr>
          <p:nvPr>
            <p:ph type="dt" sz="half" idx="10"/>
          </p:nvPr>
        </p:nvSpPr>
        <p:spPr>
          <a:xfrm>
            <a:off x="493191" y="6356350"/>
            <a:ext cx="2743200" cy="365125"/>
          </a:xfrm>
        </p:spPr>
        <p:txBody>
          <a:bodyPr/>
          <a:lstStyle>
            <a:lvl1pPr>
              <a:defRPr b="0" i="0">
                <a:solidFill>
                  <a:schemeClr val="accent5"/>
                </a:solidFill>
                <a:latin typeface="Arial" charset="0"/>
                <a:ea typeface="Arial" charset="0"/>
                <a:cs typeface="Arial" charset="0"/>
              </a:defRPr>
            </a:lvl1pPr>
          </a:lstStyle>
          <a:p>
            <a:fld id="{36BA435F-D075-4061-B45E-7BF1D1D3C364}" type="datetime1">
              <a:rPr lang="en-US" smtClean="0"/>
              <a:t>11/14/2017</a:t>
            </a:fld>
            <a:endParaRPr lang="en-US" dirty="0"/>
          </a:p>
        </p:txBody>
      </p:sp>
      <p:sp>
        <p:nvSpPr>
          <p:cNvPr id="12" name="TextBox 11"/>
          <p:cNvSpPr txBox="1"/>
          <p:nvPr userDrawn="1"/>
        </p:nvSpPr>
        <p:spPr>
          <a:xfrm>
            <a:off x="9765263" y="6530292"/>
            <a:ext cx="2286000" cy="184666"/>
          </a:xfrm>
          <a:prstGeom prst="rect">
            <a:avLst/>
          </a:prstGeom>
          <a:noFill/>
        </p:spPr>
        <p:txBody>
          <a:bodyPr wrap="square" rtlCol="0">
            <a:spAutoFit/>
          </a:bodyPr>
          <a:lstStyle/>
          <a:p>
            <a:pPr algn="r"/>
            <a:r>
              <a:rPr lang="en-US" sz="600" dirty="0" smtClean="0">
                <a:solidFill>
                  <a:schemeClr val="bg1"/>
                </a:solidFill>
                <a:latin typeface="Arial" pitchFamily="34" charset="0"/>
                <a:cs typeface="Arial" pitchFamily="34" charset="0"/>
              </a:rPr>
              <a:t>©</a:t>
            </a:r>
            <a:r>
              <a:rPr lang="en-US" sz="600" baseline="0" dirty="0" smtClean="0">
                <a:solidFill>
                  <a:schemeClr val="bg1"/>
                </a:solidFill>
                <a:latin typeface="Arial" pitchFamily="34" charset="0"/>
                <a:cs typeface="Arial" pitchFamily="34" charset="0"/>
              </a:rPr>
              <a:t> 2016 Valmont Industries, Inc. All rights reserved.</a:t>
            </a:r>
            <a:endParaRPr lang="en-US" sz="600" dirty="0">
              <a:solidFill>
                <a:schemeClr val="bg1"/>
              </a:solidFill>
              <a:latin typeface="Arial" pitchFamily="34" charset="0"/>
              <a:cs typeface="Arial" pitchFamily="34" charset="0"/>
            </a:endParaRPr>
          </a:p>
        </p:txBody>
      </p:sp>
      <p:sp>
        <p:nvSpPr>
          <p:cNvPr id="13" name="Parallelogram 6"/>
          <p:cNvSpPr/>
          <p:nvPr userDrawn="1"/>
        </p:nvSpPr>
        <p:spPr>
          <a:xfrm flipH="1">
            <a:off x="571500" y="2729529"/>
            <a:ext cx="3009900" cy="1498600"/>
          </a:xfrm>
          <a:custGeom>
            <a:avLst/>
            <a:gdLst>
              <a:gd name="connsiteX0" fmla="*/ 0 w 2381765"/>
              <a:gd name="connsiteY0" fmla="*/ 914400 h 914400"/>
              <a:gd name="connsiteX1" fmla="*/ 228600 w 2381765"/>
              <a:gd name="connsiteY1" fmla="*/ 0 h 914400"/>
              <a:gd name="connsiteX2" fmla="*/ 2381765 w 2381765"/>
              <a:gd name="connsiteY2" fmla="*/ 0 h 914400"/>
              <a:gd name="connsiteX3" fmla="*/ 2153165 w 2381765"/>
              <a:gd name="connsiteY3" fmla="*/ 914400 h 914400"/>
              <a:gd name="connsiteX4" fmla="*/ 0 w 2381765"/>
              <a:gd name="connsiteY4" fmla="*/ 914400 h 914400"/>
              <a:gd name="connsiteX0" fmla="*/ 0 w 2915165"/>
              <a:gd name="connsiteY0" fmla="*/ 914400 h 914400"/>
              <a:gd name="connsiteX1" fmla="*/ 762000 w 2915165"/>
              <a:gd name="connsiteY1" fmla="*/ 0 h 914400"/>
              <a:gd name="connsiteX2" fmla="*/ 2915165 w 2915165"/>
              <a:gd name="connsiteY2" fmla="*/ 0 h 914400"/>
              <a:gd name="connsiteX3" fmla="*/ 2686565 w 2915165"/>
              <a:gd name="connsiteY3" fmla="*/ 914400 h 914400"/>
              <a:gd name="connsiteX4" fmla="*/ 0 w 2915165"/>
              <a:gd name="connsiteY4" fmla="*/ 914400 h 914400"/>
              <a:gd name="connsiteX0" fmla="*/ 0 w 2915165"/>
              <a:gd name="connsiteY0" fmla="*/ 914400 h 914400"/>
              <a:gd name="connsiteX1" fmla="*/ 762000 w 2915165"/>
              <a:gd name="connsiteY1" fmla="*/ 0 h 914400"/>
              <a:gd name="connsiteX2" fmla="*/ 2915165 w 2915165"/>
              <a:gd name="connsiteY2" fmla="*/ 0 h 914400"/>
              <a:gd name="connsiteX3" fmla="*/ 2343665 w 2915165"/>
              <a:gd name="connsiteY3" fmla="*/ 914400 h 914400"/>
              <a:gd name="connsiteX4" fmla="*/ 0 w 2915165"/>
              <a:gd name="connsiteY4" fmla="*/ 914400 h 914400"/>
              <a:gd name="connsiteX0" fmla="*/ 0 w 3514150"/>
              <a:gd name="connsiteY0" fmla="*/ 1498600 h 1498600"/>
              <a:gd name="connsiteX1" fmla="*/ 1360985 w 3514150"/>
              <a:gd name="connsiteY1" fmla="*/ 0 h 1498600"/>
              <a:gd name="connsiteX2" fmla="*/ 3514150 w 3514150"/>
              <a:gd name="connsiteY2" fmla="*/ 0 h 1498600"/>
              <a:gd name="connsiteX3" fmla="*/ 2942650 w 3514150"/>
              <a:gd name="connsiteY3" fmla="*/ 914400 h 1498600"/>
              <a:gd name="connsiteX4" fmla="*/ 0 w 3514150"/>
              <a:gd name="connsiteY4" fmla="*/ 1498600 h 1498600"/>
              <a:gd name="connsiteX0" fmla="*/ 0 w 3514150"/>
              <a:gd name="connsiteY0" fmla="*/ 1498600 h 1498600"/>
              <a:gd name="connsiteX1" fmla="*/ 1360985 w 3514150"/>
              <a:gd name="connsiteY1" fmla="*/ 0 h 1498600"/>
              <a:gd name="connsiteX2" fmla="*/ 3514150 w 3514150"/>
              <a:gd name="connsiteY2" fmla="*/ 0 h 1498600"/>
              <a:gd name="connsiteX3" fmla="*/ 2548197 w 3514150"/>
              <a:gd name="connsiteY3" fmla="*/ 1498600 h 1498600"/>
              <a:gd name="connsiteX4" fmla="*/ 0 w 3514150"/>
              <a:gd name="connsiteY4" fmla="*/ 1498600 h 1498600"/>
              <a:gd name="connsiteX0" fmla="*/ 0 w 3514150"/>
              <a:gd name="connsiteY0" fmla="*/ 1498600 h 1511300"/>
              <a:gd name="connsiteX1" fmla="*/ 1360985 w 3514150"/>
              <a:gd name="connsiteY1" fmla="*/ 0 h 1511300"/>
              <a:gd name="connsiteX2" fmla="*/ 3514150 w 3514150"/>
              <a:gd name="connsiteY2" fmla="*/ 0 h 1511300"/>
              <a:gd name="connsiteX3" fmla="*/ 2431322 w 3514150"/>
              <a:gd name="connsiteY3" fmla="*/ 1511300 h 1511300"/>
              <a:gd name="connsiteX4" fmla="*/ 0 w 3514150"/>
              <a:gd name="connsiteY4" fmla="*/ 1498600 h 1511300"/>
              <a:gd name="connsiteX0" fmla="*/ 0 w 3514150"/>
              <a:gd name="connsiteY0" fmla="*/ 1498600 h 1498600"/>
              <a:gd name="connsiteX1" fmla="*/ 1360985 w 3514150"/>
              <a:gd name="connsiteY1" fmla="*/ 0 h 1498600"/>
              <a:gd name="connsiteX2" fmla="*/ 3514150 w 3514150"/>
              <a:gd name="connsiteY2" fmla="*/ 0 h 1498600"/>
              <a:gd name="connsiteX3" fmla="*/ 2431322 w 3514150"/>
              <a:gd name="connsiteY3" fmla="*/ 1498600 h 1498600"/>
              <a:gd name="connsiteX4" fmla="*/ 0 w 3514150"/>
              <a:gd name="connsiteY4" fmla="*/ 14986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150" h="1498600">
                <a:moveTo>
                  <a:pt x="0" y="1498600"/>
                </a:moveTo>
                <a:lnTo>
                  <a:pt x="1360985" y="0"/>
                </a:lnTo>
                <a:lnTo>
                  <a:pt x="3514150" y="0"/>
                </a:lnTo>
                <a:lnTo>
                  <a:pt x="2431322" y="1498600"/>
                </a:lnTo>
                <a:lnTo>
                  <a:pt x="0" y="1498600"/>
                </a:lnTo>
                <a:close/>
              </a:path>
            </a:pathLst>
          </a:custGeom>
          <a:gradFill flip="none" rotWithShape="1">
            <a:gsLst>
              <a:gs pos="0">
                <a:schemeClr val="bg2">
                  <a:tint val="96000"/>
                  <a:shade val="100000"/>
                  <a:hueMod val="270000"/>
                  <a:satMod val="200000"/>
                  <a:lumMod val="0"/>
                  <a:lumOff val="100000"/>
                </a:schemeClr>
              </a:gs>
              <a:gs pos="100000">
                <a:schemeClr val="accent2">
                  <a:lumMod val="20000"/>
                  <a:lumOff val="8000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735" y="2426761"/>
            <a:ext cx="2162048" cy="554736"/>
          </a:xfrm>
          <a:prstGeom prst="rect">
            <a:avLst/>
          </a:prstGeom>
        </p:spPr>
      </p:pic>
      <p:sp>
        <p:nvSpPr>
          <p:cNvPr id="15" name="Freeform 14"/>
          <p:cNvSpPr/>
          <p:nvPr userDrawn="1"/>
        </p:nvSpPr>
        <p:spPr>
          <a:xfrm>
            <a:off x="147076" y="152400"/>
            <a:ext cx="6297533" cy="6579180"/>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 name="connsiteX0" fmla="*/ 0 w 7483349"/>
              <a:gd name="connsiteY0" fmla="*/ 0 h 6872686"/>
              <a:gd name="connsiteX1" fmla="*/ 1416050 w 7483349"/>
              <a:gd name="connsiteY1" fmla="*/ 0 h 6872686"/>
              <a:gd name="connsiteX2" fmla="*/ 7483349 w 7483349"/>
              <a:gd name="connsiteY2" fmla="*/ 6872686 h 6872686"/>
              <a:gd name="connsiteX3" fmla="*/ 1416050 w 7483349"/>
              <a:gd name="connsiteY3" fmla="*/ 6857999 h 6872686"/>
              <a:gd name="connsiteX4" fmla="*/ 0 w 7483349"/>
              <a:gd name="connsiteY4" fmla="*/ 6857999 h 6872686"/>
              <a:gd name="connsiteX5" fmla="*/ 0 w 7483349"/>
              <a:gd name="connsiteY5" fmla="*/ 0 h 6872686"/>
              <a:gd name="connsiteX0" fmla="*/ 0 w 7602031"/>
              <a:gd name="connsiteY0" fmla="*/ 0 h 6887373"/>
              <a:gd name="connsiteX1" fmla="*/ 1416050 w 7602031"/>
              <a:gd name="connsiteY1" fmla="*/ 0 h 6887373"/>
              <a:gd name="connsiteX2" fmla="*/ 7602031 w 7602031"/>
              <a:gd name="connsiteY2" fmla="*/ 6887373 h 6887373"/>
              <a:gd name="connsiteX3" fmla="*/ 1416050 w 7602031"/>
              <a:gd name="connsiteY3" fmla="*/ 6857999 h 6887373"/>
              <a:gd name="connsiteX4" fmla="*/ 0 w 7602031"/>
              <a:gd name="connsiteY4" fmla="*/ 6857999 h 6887373"/>
              <a:gd name="connsiteX5" fmla="*/ 0 w 7602031"/>
              <a:gd name="connsiteY5" fmla="*/ 0 h 6887373"/>
              <a:gd name="connsiteX0" fmla="*/ 0 w 7602031"/>
              <a:gd name="connsiteY0" fmla="*/ 0 h 6858000"/>
              <a:gd name="connsiteX1" fmla="*/ 1416050 w 7602031"/>
              <a:gd name="connsiteY1" fmla="*/ 0 h 6858000"/>
              <a:gd name="connsiteX2" fmla="*/ 7602031 w 7602031"/>
              <a:gd name="connsiteY2" fmla="*/ 6843314 h 6858000"/>
              <a:gd name="connsiteX3" fmla="*/ 1416050 w 7602031"/>
              <a:gd name="connsiteY3" fmla="*/ 6857999 h 6858000"/>
              <a:gd name="connsiteX4" fmla="*/ 0 w 7602031"/>
              <a:gd name="connsiteY4" fmla="*/ 6857999 h 6858000"/>
              <a:gd name="connsiteX5" fmla="*/ 0 w 7602031"/>
              <a:gd name="connsiteY5" fmla="*/ 0 h 6858000"/>
              <a:gd name="connsiteX0" fmla="*/ 0 w 7602031"/>
              <a:gd name="connsiteY0" fmla="*/ 0 h 6887373"/>
              <a:gd name="connsiteX1" fmla="*/ 1416050 w 7602031"/>
              <a:gd name="connsiteY1" fmla="*/ 0 h 6887373"/>
              <a:gd name="connsiteX2" fmla="*/ 7602031 w 7602031"/>
              <a:gd name="connsiteY2" fmla="*/ 6887373 h 6887373"/>
              <a:gd name="connsiteX3" fmla="*/ 1416050 w 7602031"/>
              <a:gd name="connsiteY3" fmla="*/ 6857999 h 6887373"/>
              <a:gd name="connsiteX4" fmla="*/ 0 w 7602031"/>
              <a:gd name="connsiteY4" fmla="*/ 6857999 h 6887373"/>
              <a:gd name="connsiteX5" fmla="*/ 0 w 7602031"/>
              <a:gd name="connsiteY5" fmla="*/ 0 h 6887373"/>
              <a:gd name="connsiteX0" fmla="*/ 0 w 7589854"/>
              <a:gd name="connsiteY0" fmla="*/ 0 h 6861003"/>
              <a:gd name="connsiteX1" fmla="*/ 1416050 w 7589854"/>
              <a:gd name="connsiteY1" fmla="*/ 0 h 6861003"/>
              <a:gd name="connsiteX2" fmla="*/ 7589854 w 7589854"/>
              <a:gd name="connsiteY2" fmla="*/ 6861003 h 6861003"/>
              <a:gd name="connsiteX3" fmla="*/ 1416050 w 7589854"/>
              <a:gd name="connsiteY3" fmla="*/ 6857999 h 6861003"/>
              <a:gd name="connsiteX4" fmla="*/ 0 w 7589854"/>
              <a:gd name="connsiteY4" fmla="*/ 6857999 h 6861003"/>
              <a:gd name="connsiteX5" fmla="*/ 0 w 7589854"/>
              <a:gd name="connsiteY5" fmla="*/ 0 h 6861003"/>
              <a:gd name="connsiteX0" fmla="*/ 0 w 7589854"/>
              <a:gd name="connsiteY0" fmla="*/ 0 h 6868548"/>
              <a:gd name="connsiteX1" fmla="*/ 1416050 w 7589854"/>
              <a:gd name="connsiteY1" fmla="*/ 0 h 6868548"/>
              <a:gd name="connsiteX2" fmla="*/ 7589854 w 7589854"/>
              <a:gd name="connsiteY2" fmla="*/ 6861003 h 6868548"/>
              <a:gd name="connsiteX3" fmla="*/ 1416050 w 7589854"/>
              <a:gd name="connsiteY3" fmla="*/ 6857999 h 6868548"/>
              <a:gd name="connsiteX4" fmla="*/ 0 w 7589854"/>
              <a:gd name="connsiteY4" fmla="*/ 6868548 h 6868548"/>
              <a:gd name="connsiteX5" fmla="*/ 0 w 7589854"/>
              <a:gd name="connsiteY5" fmla="*/ 0 h 6868548"/>
              <a:gd name="connsiteX0" fmla="*/ 0 w 7589854"/>
              <a:gd name="connsiteY0" fmla="*/ 0 h 6868548"/>
              <a:gd name="connsiteX1" fmla="*/ 1416050 w 7589854"/>
              <a:gd name="connsiteY1" fmla="*/ 0 h 6868548"/>
              <a:gd name="connsiteX2" fmla="*/ 7589854 w 7589854"/>
              <a:gd name="connsiteY2" fmla="*/ 6861003 h 6868548"/>
              <a:gd name="connsiteX3" fmla="*/ 1416050 w 7589854"/>
              <a:gd name="connsiteY3" fmla="*/ 6857999 h 6868548"/>
              <a:gd name="connsiteX4" fmla="*/ 6089 w 7589854"/>
              <a:gd name="connsiteY4" fmla="*/ 6868548 h 6868548"/>
              <a:gd name="connsiteX5" fmla="*/ 0 w 7589854"/>
              <a:gd name="connsiteY5" fmla="*/ 0 h 686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9854" h="6868548">
                <a:moveTo>
                  <a:pt x="0" y="0"/>
                </a:moveTo>
                <a:lnTo>
                  <a:pt x="1416050" y="0"/>
                </a:lnTo>
                <a:lnTo>
                  <a:pt x="7589854" y="6861003"/>
                </a:lnTo>
                <a:lnTo>
                  <a:pt x="1416050" y="6857999"/>
                </a:lnTo>
                <a:lnTo>
                  <a:pt x="6089" y="6868548"/>
                </a:lnTo>
                <a:cubicBezTo>
                  <a:pt x="4059" y="4579032"/>
                  <a:pt x="2030" y="2289516"/>
                  <a:pt x="0"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69644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8166" y="6176964"/>
            <a:ext cx="10980965" cy="687916"/>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10725666 w 10972800"/>
              <a:gd name="connsiteY1" fmla="*/ 0 h 477761"/>
              <a:gd name="connsiteX2" fmla="*/ 10972800 w 10972800"/>
              <a:gd name="connsiteY2" fmla="*/ 477761 h 477761"/>
              <a:gd name="connsiteX3" fmla="*/ 8164 w 10972800"/>
              <a:gd name="connsiteY3" fmla="*/ 476860 h 477761"/>
              <a:gd name="connsiteX4" fmla="*/ 0 w 10972800"/>
              <a:gd name="connsiteY4" fmla="*/ 12358 h 477761"/>
              <a:gd name="connsiteX0" fmla="*/ 0 w 10972800"/>
              <a:gd name="connsiteY0" fmla="*/ 12358 h 477761"/>
              <a:gd name="connsiteX1" fmla="*/ 10725666 w 10972800"/>
              <a:gd name="connsiteY1" fmla="*/ 0 h 477761"/>
              <a:gd name="connsiteX2" fmla="*/ 10972800 w 10972800"/>
              <a:gd name="connsiteY2" fmla="*/ 477761 h 477761"/>
              <a:gd name="connsiteX3" fmla="*/ 130628 w 10972800"/>
              <a:gd name="connsiteY3" fmla="*/ 476860 h 477761"/>
              <a:gd name="connsiteX4" fmla="*/ 0 w 10972800"/>
              <a:gd name="connsiteY4" fmla="*/ 12358 h 477761"/>
              <a:gd name="connsiteX0" fmla="*/ 8165 w 10980965"/>
              <a:gd name="connsiteY0" fmla="*/ 12358 h 482587"/>
              <a:gd name="connsiteX1" fmla="*/ 10733831 w 10980965"/>
              <a:gd name="connsiteY1" fmla="*/ 0 h 482587"/>
              <a:gd name="connsiteX2" fmla="*/ 10980965 w 10980965"/>
              <a:gd name="connsiteY2" fmla="*/ 477761 h 482587"/>
              <a:gd name="connsiteX3" fmla="*/ 0 w 10980965"/>
              <a:gd name="connsiteY3" fmla="*/ 482587 h 482587"/>
              <a:gd name="connsiteX4" fmla="*/ 8165 w 10980965"/>
              <a:gd name="connsiteY4" fmla="*/ 12358 h 48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965" h="482587">
                <a:moveTo>
                  <a:pt x="8165" y="12358"/>
                </a:moveTo>
                <a:lnTo>
                  <a:pt x="10733831" y="0"/>
                </a:lnTo>
                <a:lnTo>
                  <a:pt x="10980965" y="477761"/>
                </a:lnTo>
                <a:lnTo>
                  <a:pt x="0" y="482587"/>
                </a:lnTo>
                <a:lnTo>
                  <a:pt x="8165" y="123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8"/>
          <p:cNvSpPr/>
          <p:nvPr userDrawn="1"/>
        </p:nvSpPr>
        <p:spPr>
          <a:xfrm flipH="1">
            <a:off x="11294074" y="6176964"/>
            <a:ext cx="907536" cy="681038"/>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8367337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6156404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 h 465404"/>
              <a:gd name="connsiteX1" fmla="*/ 7335570 w 10972800"/>
              <a:gd name="connsiteY1" fmla="*/ 0 h 465404"/>
              <a:gd name="connsiteX2" fmla="*/ 10972800 w 10972800"/>
              <a:gd name="connsiteY2" fmla="*/ 465404 h 465404"/>
              <a:gd name="connsiteX3" fmla="*/ 0 w 10972800"/>
              <a:gd name="connsiteY3" fmla="*/ 453048 h 465404"/>
              <a:gd name="connsiteX4" fmla="*/ 0 w 10972800"/>
              <a:gd name="connsiteY4" fmla="*/ 1 h 465404"/>
              <a:gd name="connsiteX0" fmla="*/ 0 w 7435303"/>
              <a:gd name="connsiteY0" fmla="*/ 1 h 453048"/>
              <a:gd name="connsiteX1" fmla="*/ 7335570 w 7435303"/>
              <a:gd name="connsiteY1" fmla="*/ 0 h 453048"/>
              <a:gd name="connsiteX2" fmla="*/ 7435303 w 7435303"/>
              <a:gd name="connsiteY2" fmla="*/ 453047 h 453048"/>
              <a:gd name="connsiteX3" fmla="*/ 0 w 7435303"/>
              <a:gd name="connsiteY3" fmla="*/ 453048 h 453048"/>
              <a:gd name="connsiteX4" fmla="*/ 0 w 7435303"/>
              <a:gd name="connsiteY4" fmla="*/ 1 h 453048"/>
              <a:gd name="connsiteX0" fmla="*/ 0 w 10825414"/>
              <a:gd name="connsiteY0" fmla="*/ 1 h 453048"/>
              <a:gd name="connsiteX1" fmla="*/ 7335570 w 10825414"/>
              <a:gd name="connsiteY1" fmla="*/ 0 h 453048"/>
              <a:gd name="connsiteX2" fmla="*/ 10825414 w 10825414"/>
              <a:gd name="connsiteY2" fmla="*/ 453047 h 453048"/>
              <a:gd name="connsiteX3" fmla="*/ 0 w 10825414"/>
              <a:gd name="connsiteY3" fmla="*/ 453048 h 453048"/>
              <a:gd name="connsiteX4" fmla="*/ 0 w 10825414"/>
              <a:gd name="connsiteY4" fmla="*/ 1 h 453048"/>
              <a:gd name="connsiteX0" fmla="*/ 0 w 10825414"/>
              <a:gd name="connsiteY0" fmla="*/ 0 h 453047"/>
              <a:gd name="connsiteX1" fmla="*/ 8025363 w 10825414"/>
              <a:gd name="connsiteY1" fmla="*/ 3077 h 453047"/>
              <a:gd name="connsiteX2" fmla="*/ 10825414 w 10825414"/>
              <a:gd name="connsiteY2" fmla="*/ 453046 h 453047"/>
              <a:gd name="connsiteX3" fmla="*/ 0 w 10825414"/>
              <a:gd name="connsiteY3" fmla="*/ 453047 h 453047"/>
              <a:gd name="connsiteX4" fmla="*/ 0 w 10825414"/>
              <a:gd name="connsiteY4" fmla="*/ 0 h 453047"/>
              <a:gd name="connsiteX0" fmla="*/ 0 w 10825414"/>
              <a:gd name="connsiteY0" fmla="*/ 0 h 453047"/>
              <a:gd name="connsiteX1" fmla="*/ 8456478 w 10825414"/>
              <a:gd name="connsiteY1" fmla="*/ 3077 h 453047"/>
              <a:gd name="connsiteX2" fmla="*/ 10825414 w 10825414"/>
              <a:gd name="connsiteY2" fmla="*/ 453046 h 453047"/>
              <a:gd name="connsiteX3" fmla="*/ 0 w 10825414"/>
              <a:gd name="connsiteY3" fmla="*/ 453047 h 453047"/>
              <a:gd name="connsiteX4" fmla="*/ 0 w 10825414"/>
              <a:gd name="connsiteY4" fmla="*/ 0 h 453047"/>
              <a:gd name="connsiteX0" fmla="*/ 0 w 10825414"/>
              <a:gd name="connsiteY0" fmla="*/ 0 h 453047"/>
              <a:gd name="connsiteX1" fmla="*/ 8370260 w 10825414"/>
              <a:gd name="connsiteY1" fmla="*/ 79 h 453047"/>
              <a:gd name="connsiteX2" fmla="*/ 10825414 w 10825414"/>
              <a:gd name="connsiteY2" fmla="*/ 453046 h 453047"/>
              <a:gd name="connsiteX3" fmla="*/ 0 w 10825414"/>
              <a:gd name="connsiteY3" fmla="*/ 453047 h 453047"/>
              <a:gd name="connsiteX4" fmla="*/ 0 w 10825414"/>
              <a:gd name="connsiteY4" fmla="*/ 0 h 45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5414" h="453047">
                <a:moveTo>
                  <a:pt x="0" y="0"/>
                </a:moveTo>
                <a:lnTo>
                  <a:pt x="8370260" y="79"/>
                </a:lnTo>
                <a:lnTo>
                  <a:pt x="10825414" y="453046"/>
                </a:lnTo>
                <a:lnTo>
                  <a:pt x="0" y="45304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85613"/>
            <a:ext cx="10515600" cy="1325563"/>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5625"/>
            <a:ext cx="10515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863243" y="6288754"/>
            <a:ext cx="540388" cy="414172"/>
          </a:xfrm>
        </p:spPr>
        <p:txBody>
          <a:bodyPr/>
          <a:lstStyle>
            <a:lvl1pPr algn="ctr">
              <a:defRPr sz="1400">
                <a:solidFill>
                  <a:schemeClr val="accent1"/>
                </a:solidFill>
                <a:latin typeface="+mn-lt"/>
              </a:defRPr>
            </a:lvl1pPr>
          </a:lstStyle>
          <a:p>
            <a:fld id="{E45F3E5A-D972-B34D-A858-AD56261B5C28}" type="slidenum">
              <a:rPr lang="en-US" smtClean="0"/>
              <a:pPr/>
              <a:t>‹#›</a:t>
            </a:fld>
            <a:endParaRPr lang="en-US" dirty="0"/>
          </a:p>
        </p:txBody>
      </p:sp>
      <p:sp>
        <p:nvSpPr>
          <p:cNvPr id="8" name="Rectangle 7"/>
          <p:cNvSpPr/>
          <p:nvPr userDrawn="1"/>
        </p:nvSpPr>
        <p:spPr>
          <a:xfrm>
            <a:off x="0" y="477078"/>
            <a:ext cx="165100" cy="90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509342" y="6562143"/>
            <a:ext cx="2286000" cy="184666"/>
          </a:xfrm>
          <a:prstGeom prst="rect">
            <a:avLst/>
          </a:prstGeom>
          <a:noFill/>
        </p:spPr>
        <p:txBody>
          <a:bodyPr wrap="square" rtlCol="0">
            <a:spAutoFit/>
          </a:bodyPr>
          <a:lstStyle/>
          <a:p>
            <a:pPr algn="r"/>
            <a:r>
              <a:rPr lang="en-US" sz="600" dirty="0" smtClean="0">
                <a:solidFill>
                  <a:schemeClr val="bg1"/>
                </a:solidFill>
                <a:latin typeface="Arial" pitchFamily="34" charset="0"/>
                <a:cs typeface="Arial" pitchFamily="34" charset="0"/>
              </a:rPr>
              <a:t>©</a:t>
            </a:r>
            <a:r>
              <a:rPr lang="en-US" sz="600" baseline="0" dirty="0" smtClean="0">
                <a:solidFill>
                  <a:schemeClr val="bg1"/>
                </a:solidFill>
                <a:latin typeface="Arial" pitchFamily="34" charset="0"/>
                <a:cs typeface="Arial" pitchFamily="34" charset="0"/>
              </a:rPr>
              <a:t> 2016 Valmont Industries, Inc. All rights reserved.</a:t>
            </a:r>
            <a:endParaRPr lang="en-US" sz="600" dirty="0">
              <a:solidFill>
                <a:schemeClr val="bg1"/>
              </a:solidFill>
              <a:latin typeface="Arial" pitchFamily="34" charset="0"/>
              <a:cs typeface="Arial" pitchFamily="34" charset="0"/>
            </a:endParaRPr>
          </a:p>
        </p:txBody>
      </p:sp>
      <p:pic>
        <p:nvPicPr>
          <p:cNvPr id="12" name="Picture 11" descr="Structures_white.wmf"/>
          <p:cNvPicPr>
            <a:picLocks noChangeAspect="1"/>
          </p:cNvPicPr>
          <p:nvPr userDrawn="1"/>
        </p:nvPicPr>
        <p:blipFill>
          <a:blip r:embed="rId2" cstate="print"/>
          <a:stretch>
            <a:fillRect/>
          </a:stretch>
        </p:blipFill>
        <p:spPr>
          <a:xfrm>
            <a:off x="946672" y="6347414"/>
            <a:ext cx="1339328" cy="346908"/>
          </a:xfrm>
          <a:prstGeom prst="rect">
            <a:avLst/>
          </a:prstGeom>
        </p:spPr>
      </p:pic>
    </p:spTree>
    <p:extLst>
      <p:ext uri="{BB962C8B-B14F-4D97-AF65-F5344CB8AC3E}">
        <p14:creationId xmlns:p14="http://schemas.microsoft.com/office/powerpoint/2010/main" val="1273567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p:cNvSpPr/>
          <p:nvPr userDrawn="1"/>
        </p:nvSpPr>
        <p:spPr>
          <a:xfrm>
            <a:off x="-6180" y="0"/>
            <a:ext cx="12207789"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8"/>
          <p:cNvSpPr/>
          <p:nvPr userDrawn="1"/>
        </p:nvSpPr>
        <p:spPr>
          <a:xfrm>
            <a:off x="0" y="6392594"/>
            <a:ext cx="10972800"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477761">
                <a:moveTo>
                  <a:pt x="0" y="12358"/>
                </a:moveTo>
                <a:lnTo>
                  <a:pt x="10725666" y="0"/>
                </a:lnTo>
                <a:lnTo>
                  <a:pt x="10972800" y="477761"/>
                </a:lnTo>
                <a:lnTo>
                  <a:pt x="0" y="465405"/>
                </a:lnTo>
                <a:lnTo>
                  <a:pt x="0" y="123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p:nvPr userDrawn="1"/>
        </p:nvSpPr>
        <p:spPr>
          <a:xfrm flipH="1">
            <a:off x="11311596" y="6392594"/>
            <a:ext cx="907536"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8367337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6156404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 h 465404"/>
              <a:gd name="connsiteX1" fmla="*/ 7335570 w 10972800"/>
              <a:gd name="connsiteY1" fmla="*/ 0 h 465404"/>
              <a:gd name="connsiteX2" fmla="*/ 10972800 w 10972800"/>
              <a:gd name="connsiteY2" fmla="*/ 465404 h 465404"/>
              <a:gd name="connsiteX3" fmla="*/ 0 w 10972800"/>
              <a:gd name="connsiteY3" fmla="*/ 453048 h 465404"/>
              <a:gd name="connsiteX4" fmla="*/ 0 w 10972800"/>
              <a:gd name="connsiteY4" fmla="*/ 1 h 465404"/>
              <a:gd name="connsiteX0" fmla="*/ 0 w 7435303"/>
              <a:gd name="connsiteY0" fmla="*/ 1 h 453048"/>
              <a:gd name="connsiteX1" fmla="*/ 7335570 w 7435303"/>
              <a:gd name="connsiteY1" fmla="*/ 0 h 453048"/>
              <a:gd name="connsiteX2" fmla="*/ 7435303 w 7435303"/>
              <a:gd name="connsiteY2" fmla="*/ 453047 h 453048"/>
              <a:gd name="connsiteX3" fmla="*/ 0 w 7435303"/>
              <a:gd name="connsiteY3" fmla="*/ 453048 h 453048"/>
              <a:gd name="connsiteX4" fmla="*/ 0 w 7435303"/>
              <a:gd name="connsiteY4" fmla="*/ 1 h 453048"/>
              <a:gd name="connsiteX0" fmla="*/ 0 w 10825414"/>
              <a:gd name="connsiteY0" fmla="*/ 1 h 453048"/>
              <a:gd name="connsiteX1" fmla="*/ 7335570 w 10825414"/>
              <a:gd name="connsiteY1" fmla="*/ 0 h 453048"/>
              <a:gd name="connsiteX2" fmla="*/ 10825414 w 10825414"/>
              <a:gd name="connsiteY2" fmla="*/ 453047 h 453048"/>
              <a:gd name="connsiteX3" fmla="*/ 0 w 10825414"/>
              <a:gd name="connsiteY3" fmla="*/ 453048 h 453048"/>
              <a:gd name="connsiteX4" fmla="*/ 0 w 10825414"/>
              <a:gd name="connsiteY4" fmla="*/ 1 h 45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5414" h="453048">
                <a:moveTo>
                  <a:pt x="0" y="1"/>
                </a:moveTo>
                <a:lnTo>
                  <a:pt x="7335570" y="0"/>
                </a:lnTo>
                <a:lnTo>
                  <a:pt x="10825414" y="453047"/>
                </a:lnTo>
                <a:lnTo>
                  <a:pt x="0" y="453048"/>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35194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81244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838200" y="6343167"/>
            <a:ext cx="2743200" cy="365125"/>
          </a:xfrm>
        </p:spPr>
        <p:txBody>
          <a:bodyPr/>
          <a:lstStyle/>
          <a:p>
            <a:fld id="{2A499558-3771-478B-9221-38986F8219A8}" type="datetime1">
              <a:rPr lang="en-US" smtClean="0"/>
              <a:t>11/14/2017</a:t>
            </a:fld>
            <a:endParaRPr lang="en-US" dirty="0"/>
          </a:p>
        </p:txBody>
      </p:sp>
      <p:sp>
        <p:nvSpPr>
          <p:cNvPr id="11" name="Footer Placeholder 4"/>
          <p:cNvSpPr>
            <a:spLocks noGrp="1"/>
          </p:cNvSpPr>
          <p:nvPr>
            <p:ph type="ftr" sz="quarter" idx="11"/>
          </p:nvPr>
        </p:nvSpPr>
        <p:spPr>
          <a:xfrm>
            <a:off x="4038600" y="6343167"/>
            <a:ext cx="4114800" cy="365125"/>
          </a:xfrm>
        </p:spPr>
        <p:txBody>
          <a:bodyPr/>
          <a:lstStyle>
            <a:lvl1pPr>
              <a:defRPr>
                <a:solidFill>
                  <a:schemeClr val="accent3"/>
                </a:solidFill>
              </a:defRPr>
            </a:lvl1pPr>
          </a:lstStyle>
          <a:p>
            <a:endParaRPr lang="en-US" dirty="0"/>
          </a:p>
        </p:txBody>
      </p:sp>
      <p:sp>
        <p:nvSpPr>
          <p:cNvPr id="12" name="Slide Number Placeholder 5"/>
          <p:cNvSpPr>
            <a:spLocks noGrp="1"/>
          </p:cNvSpPr>
          <p:nvPr>
            <p:ph type="sldNum" sz="quarter" idx="12"/>
          </p:nvPr>
        </p:nvSpPr>
        <p:spPr>
          <a:xfrm>
            <a:off x="8568396" y="6343167"/>
            <a:ext cx="2743200" cy="365125"/>
          </a:xfrm>
        </p:spPr>
        <p:txBody>
          <a:bodyPr/>
          <a:lstStyle>
            <a:lvl1pPr>
              <a:defRPr>
                <a:solidFill>
                  <a:schemeClr val="bg1"/>
                </a:solidFill>
              </a:defRPr>
            </a:lvl1pPr>
          </a:lstStyle>
          <a:p>
            <a:fld id="{E45F3E5A-D972-B34D-A858-AD56261B5C28}" type="slidenum">
              <a:rPr lang="en-US" smtClean="0"/>
              <a:pPr/>
              <a:t>‹#›</a:t>
            </a:fld>
            <a:endParaRPr lang="en-US" dirty="0"/>
          </a:p>
        </p:txBody>
      </p:sp>
      <p:sp>
        <p:nvSpPr>
          <p:cNvPr id="13" name="Rectangle 12"/>
          <p:cNvSpPr/>
          <p:nvPr userDrawn="1"/>
        </p:nvSpPr>
        <p:spPr>
          <a:xfrm>
            <a:off x="0" y="351942"/>
            <a:ext cx="135924"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8563574" y="6588648"/>
            <a:ext cx="2286000" cy="184666"/>
          </a:xfrm>
          <a:prstGeom prst="rect">
            <a:avLst/>
          </a:prstGeom>
          <a:noFill/>
        </p:spPr>
        <p:txBody>
          <a:bodyPr wrap="square" rtlCol="0">
            <a:spAutoFit/>
          </a:bodyPr>
          <a:lstStyle/>
          <a:p>
            <a:pPr algn="r"/>
            <a:r>
              <a:rPr lang="en-US" sz="600" dirty="0" smtClean="0">
                <a:latin typeface="Arial" pitchFamily="34" charset="0"/>
                <a:cs typeface="Arial" pitchFamily="34" charset="0"/>
              </a:rPr>
              <a:t>©</a:t>
            </a:r>
            <a:r>
              <a:rPr lang="en-US" sz="600" baseline="0" dirty="0" smtClean="0">
                <a:latin typeface="Arial" pitchFamily="34" charset="0"/>
                <a:cs typeface="Arial" pitchFamily="34" charset="0"/>
              </a:rPr>
              <a:t> 2016 Valmont Industries, Inc. All rights reserved.</a:t>
            </a:r>
            <a:endParaRPr lang="en-US" sz="600" dirty="0">
              <a:latin typeface="Arial" pitchFamily="34" charset="0"/>
              <a:cs typeface="Arial" pitchFamily="34"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672" y="6437946"/>
            <a:ext cx="1339328" cy="343643"/>
          </a:xfrm>
          <a:prstGeom prst="rect">
            <a:avLst/>
          </a:prstGeom>
        </p:spPr>
      </p:pic>
    </p:spTree>
    <p:extLst>
      <p:ext uri="{BB962C8B-B14F-4D97-AF65-F5344CB8AC3E}">
        <p14:creationId xmlns:p14="http://schemas.microsoft.com/office/powerpoint/2010/main" val="1254793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6180" y="0"/>
            <a:ext cx="12207789"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p:nvPr userDrawn="1"/>
        </p:nvSpPr>
        <p:spPr>
          <a:xfrm>
            <a:off x="0" y="6392594"/>
            <a:ext cx="10972800"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477761">
                <a:moveTo>
                  <a:pt x="0" y="12358"/>
                </a:moveTo>
                <a:lnTo>
                  <a:pt x="10725666" y="0"/>
                </a:lnTo>
                <a:lnTo>
                  <a:pt x="10972800" y="477761"/>
                </a:lnTo>
                <a:lnTo>
                  <a:pt x="0" y="465405"/>
                </a:lnTo>
                <a:lnTo>
                  <a:pt x="0" y="123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8"/>
          <p:cNvSpPr/>
          <p:nvPr userDrawn="1"/>
        </p:nvSpPr>
        <p:spPr>
          <a:xfrm flipH="1">
            <a:off x="11311596" y="6392594"/>
            <a:ext cx="907536"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8367337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6156404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 h 465404"/>
              <a:gd name="connsiteX1" fmla="*/ 7335570 w 10972800"/>
              <a:gd name="connsiteY1" fmla="*/ 0 h 465404"/>
              <a:gd name="connsiteX2" fmla="*/ 10972800 w 10972800"/>
              <a:gd name="connsiteY2" fmla="*/ 465404 h 465404"/>
              <a:gd name="connsiteX3" fmla="*/ 0 w 10972800"/>
              <a:gd name="connsiteY3" fmla="*/ 453048 h 465404"/>
              <a:gd name="connsiteX4" fmla="*/ 0 w 10972800"/>
              <a:gd name="connsiteY4" fmla="*/ 1 h 465404"/>
              <a:gd name="connsiteX0" fmla="*/ 0 w 7435303"/>
              <a:gd name="connsiteY0" fmla="*/ 1 h 453048"/>
              <a:gd name="connsiteX1" fmla="*/ 7335570 w 7435303"/>
              <a:gd name="connsiteY1" fmla="*/ 0 h 453048"/>
              <a:gd name="connsiteX2" fmla="*/ 7435303 w 7435303"/>
              <a:gd name="connsiteY2" fmla="*/ 453047 h 453048"/>
              <a:gd name="connsiteX3" fmla="*/ 0 w 7435303"/>
              <a:gd name="connsiteY3" fmla="*/ 453048 h 453048"/>
              <a:gd name="connsiteX4" fmla="*/ 0 w 7435303"/>
              <a:gd name="connsiteY4" fmla="*/ 1 h 453048"/>
              <a:gd name="connsiteX0" fmla="*/ 0 w 10825414"/>
              <a:gd name="connsiteY0" fmla="*/ 1 h 453048"/>
              <a:gd name="connsiteX1" fmla="*/ 7335570 w 10825414"/>
              <a:gd name="connsiteY1" fmla="*/ 0 h 453048"/>
              <a:gd name="connsiteX2" fmla="*/ 10825414 w 10825414"/>
              <a:gd name="connsiteY2" fmla="*/ 453047 h 453048"/>
              <a:gd name="connsiteX3" fmla="*/ 0 w 10825414"/>
              <a:gd name="connsiteY3" fmla="*/ 453048 h 453048"/>
              <a:gd name="connsiteX4" fmla="*/ 0 w 10825414"/>
              <a:gd name="connsiteY4" fmla="*/ 1 h 45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5414" h="453048">
                <a:moveTo>
                  <a:pt x="0" y="1"/>
                </a:moveTo>
                <a:lnTo>
                  <a:pt x="7335570" y="0"/>
                </a:lnTo>
                <a:lnTo>
                  <a:pt x="10825414" y="453047"/>
                </a:lnTo>
                <a:lnTo>
                  <a:pt x="0" y="453048"/>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57200" y="35194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181244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10"/>
          </p:nvPr>
        </p:nvSpPr>
        <p:spPr>
          <a:xfrm>
            <a:off x="838200" y="6343167"/>
            <a:ext cx="2743200" cy="365125"/>
          </a:xfrm>
        </p:spPr>
        <p:txBody>
          <a:bodyPr/>
          <a:lstStyle/>
          <a:p>
            <a:fld id="{A8DA6E59-E68C-4F97-B701-92C27BB8E382}" type="datetime1">
              <a:rPr lang="en-US" smtClean="0"/>
              <a:t>11/14/2017</a:t>
            </a:fld>
            <a:endParaRPr lang="en-US" dirty="0"/>
          </a:p>
        </p:txBody>
      </p:sp>
      <p:sp>
        <p:nvSpPr>
          <p:cNvPr id="12" name="Footer Placeholder 4"/>
          <p:cNvSpPr>
            <a:spLocks noGrp="1"/>
          </p:cNvSpPr>
          <p:nvPr>
            <p:ph type="ftr" sz="quarter" idx="11"/>
          </p:nvPr>
        </p:nvSpPr>
        <p:spPr>
          <a:xfrm>
            <a:off x="4038600" y="6343167"/>
            <a:ext cx="4114800" cy="365125"/>
          </a:xfrm>
        </p:spPr>
        <p:txBody>
          <a:bodyPr/>
          <a:lstStyle>
            <a:lvl1pPr>
              <a:defRPr>
                <a:solidFill>
                  <a:schemeClr val="accent3"/>
                </a:solidFill>
              </a:defRPr>
            </a:lvl1pPr>
          </a:lstStyle>
          <a:p>
            <a:endParaRPr lang="en-US" dirty="0"/>
          </a:p>
        </p:txBody>
      </p:sp>
      <p:sp>
        <p:nvSpPr>
          <p:cNvPr id="13" name="Slide Number Placeholder 5"/>
          <p:cNvSpPr>
            <a:spLocks noGrp="1"/>
          </p:cNvSpPr>
          <p:nvPr>
            <p:ph type="sldNum" sz="quarter" idx="12"/>
          </p:nvPr>
        </p:nvSpPr>
        <p:spPr>
          <a:xfrm>
            <a:off x="8568396" y="6343167"/>
            <a:ext cx="2743200" cy="365125"/>
          </a:xfrm>
        </p:spPr>
        <p:txBody>
          <a:bodyPr/>
          <a:lstStyle>
            <a:lvl1pPr>
              <a:defRPr>
                <a:solidFill>
                  <a:schemeClr val="bg1"/>
                </a:solidFill>
              </a:defRPr>
            </a:lvl1pPr>
          </a:lstStyle>
          <a:p>
            <a:fld id="{E45F3E5A-D972-B34D-A858-AD56261B5C28}" type="slidenum">
              <a:rPr lang="en-US" smtClean="0"/>
              <a:pPr/>
              <a:t>‹#›</a:t>
            </a:fld>
            <a:endParaRPr lang="en-US" dirty="0"/>
          </a:p>
        </p:txBody>
      </p:sp>
      <p:sp>
        <p:nvSpPr>
          <p:cNvPr id="14" name="Rectangle 13"/>
          <p:cNvSpPr/>
          <p:nvPr userDrawn="1"/>
        </p:nvSpPr>
        <p:spPr>
          <a:xfrm>
            <a:off x="0" y="351942"/>
            <a:ext cx="135924" cy="132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8563574" y="6588648"/>
            <a:ext cx="2286000" cy="184666"/>
          </a:xfrm>
          <a:prstGeom prst="rect">
            <a:avLst/>
          </a:prstGeom>
          <a:noFill/>
        </p:spPr>
        <p:txBody>
          <a:bodyPr wrap="square" rtlCol="0">
            <a:spAutoFit/>
          </a:bodyPr>
          <a:lstStyle/>
          <a:p>
            <a:pPr algn="r"/>
            <a:r>
              <a:rPr lang="en-US" sz="600" dirty="0" smtClean="0">
                <a:latin typeface="Arial" pitchFamily="34" charset="0"/>
                <a:cs typeface="Arial" pitchFamily="34" charset="0"/>
              </a:rPr>
              <a:t>©</a:t>
            </a:r>
            <a:r>
              <a:rPr lang="en-US" sz="600" baseline="0" dirty="0" smtClean="0">
                <a:latin typeface="Arial" pitchFamily="34" charset="0"/>
                <a:cs typeface="Arial" pitchFamily="34" charset="0"/>
              </a:rPr>
              <a:t> 2016 Valmont Industries, Inc. All rights reserved.</a:t>
            </a:r>
            <a:endParaRPr lang="en-US" sz="600" dirty="0">
              <a:latin typeface="Arial" pitchFamily="34" charset="0"/>
              <a:cs typeface="Arial" pitchFamily="34"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672" y="6437946"/>
            <a:ext cx="1339328" cy="343643"/>
          </a:xfrm>
          <a:prstGeom prst="rect">
            <a:avLst/>
          </a:prstGeom>
        </p:spPr>
      </p:pic>
    </p:spTree>
    <p:extLst>
      <p:ext uri="{BB962C8B-B14F-4D97-AF65-F5344CB8AC3E}">
        <p14:creationId xmlns:p14="http://schemas.microsoft.com/office/powerpoint/2010/main" val="349253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smtClean="0"/>
              <a:t>THANK YOU!</a:t>
            </a:r>
            <a:endParaRPr lang="en-US" dirty="0"/>
          </a:p>
        </p:txBody>
      </p:sp>
      <p:sp>
        <p:nvSpPr>
          <p:cNvPr id="7"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valmontstructures.com</a:t>
            </a:r>
            <a:endParaRPr lang="en-US" dirty="0"/>
          </a:p>
        </p:txBody>
      </p:sp>
      <p:pic>
        <p:nvPicPr>
          <p:cNvPr id="9" name="Picture 8">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13" y="6230817"/>
            <a:ext cx="1627773" cy="417652"/>
          </a:xfrm>
          <a:prstGeom prst="rect">
            <a:avLst/>
          </a:prstGeom>
        </p:spPr>
      </p:pic>
      <p:sp>
        <p:nvSpPr>
          <p:cNvPr id="14" name="TextBox 13"/>
          <p:cNvSpPr txBox="1"/>
          <p:nvPr userDrawn="1"/>
        </p:nvSpPr>
        <p:spPr>
          <a:xfrm>
            <a:off x="9628014" y="6538912"/>
            <a:ext cx="2286000" cy="184666"/>
          </a:xfrm>
          <a:prstGeom prst="rect">
            <a:avLst/>
          </a:prstGeom>
          <a:noFill/>
        </p:spPr>
        <p:txBody>
          <a:bodyPr wrap="square" rtlCol="0">
            <a:spAutoFit/>
          </a:bodyPr>
          <a:lstStyle/>
          <a:p>
            <a:pPr algn="r"/>
            <a:r>
              <a:rPr lang="en-US" sz="600" dirty="0" smtClean="0">
                <a:latin typeface="Arial" pitchFamily="34" charset="0"/>
                <a:cs typeface="Arial" pitchFamily="34" charset="0"/>
              </a:rPr>
              <a:t>©</a:t>
            </a:r>
            <a:r>
              <a:rPr lang="en-US" sz="600" baseline="0" dirty="0" smtClean="0">
                <a:latin typeface="Arial" pitchFamily="34" charset="0"/>
                <a:cs typeface="Arial" pitchFamily="34" charset="0"/>
              </a:rPr>
              <a:t> 2016 Valmont Industries, Inc. All rights reserved.</a:t>
            </a:r>
            <a:endParaRPr lang="en-US" sz="600" dirty="0">
              <a:latin typeface="Arial" pitchFamily="34" charset="0"/>
              <a:cs typeface="Arial" pitchFamily="34" charset="0"/>
            </a:endParaRPr>
          </a:p>
        </p:txBody>
      </p:sp>
      <p:sp>
        <p:nvSpPr>
          <p:cNvPr id="11" name="Rectangle 10"/>
          <p:cNvSpPr/>
          <p:nvPr userDrawn="1"/>
        </p:nvSpPr>
        <p:spPr>
          <a:xfrm>
            <a:off x="3279773" y="1127126"/>
            <a:ext cx="5632451" cy="41529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1574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165" y="285613"/>
            <a:ext cx="10515600" cy="1325563"/>
          </a:xfrm>
        </p:spPr>
        <p:txBody>
          <a:bodyPr>
            <a:normAutofit/>
          </a:bodyPr>
          <a:lstStyle>
            <a:lvl1pPr>
              <a:defRPr sz="44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9165" y="1825625"/>
            <a:ext cx="10515600" cy="4351338"/>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477078"/>
            <a:ext cx="165100" cy="90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8509342" y="6562143"/>
            <a:ext cx="2286000" cy="184666"/>
          </a:xfrm>
          <a:prstGeom prst="rect">
            <a:avLst/>
          </a:prstGeom>
          <a:noFill/>
        </p:spPr>
        <p:txBody>
          <a:bodyPr wrap="square" rtlCol="0">
            <a:spAutoFit/>
          </a:bodyPr>
          <a:lstStyle/>
          <a:p>
            <a:pPr algn="r"/>
            <a:r>
              <a:rPr lang="en-US" sz="600" dirty="0" smtClean="0">
                <a:solidFill>
                  <a:srgbClr val="FFFFFF"/>
                </a:solidFill>
                <a:latin typeface="Arial" pitchFamily="34" charset="0"/>
                <a:cs typeface="Arial" pitchFamily="34" charset="0"/>
              </a:rPr>
              <a:t>© 2016 Valmont Industries, Inc. All rights reserved.</a:t>
            </a:r>
            <a:endParaRPr lang="en-US" sz="600" dirty="0">
              <a:solidFill>
                <a:srgbClr val="FFFFFF"/>
              </a:solidFill>
              <a:latin typeface="Arial" pitchFamily="34" charset="0"/>
              <a:cs typeface="Arial"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8495" y="6270471"/>
            <a:ext cx="1496637" cy="384005"/>
          </a:xfrm>
          <a:prstGeom prst="rect">
            <a:avLst/>
          </a:prstGeom>
        </p:spPr>
      </p:pic>
    </p:spTree>
    <p:extLst>
      <p:ext uri="{BB962C8B-B14F-4D97-AF65-F5344CB8AC3E}">
        <p14:creationId xmlns:p14="http://schemas.microsoft.com/office/powerpoint/2010/main" val="621607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E3E94F62-C4C2-4A25-A6A7-574E99DD074E}" type="datetime1">
              <a:rPr lang="en-US" smtClean="0"/>
              <a:t>11/14/2017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E45F3E5A-D972-B34D-A858-AD56261B5C28}" type="slidenum">
              <a:rPr lang="en-US" smtClean="0"/>
              <a:pPr/>
              <a:t>‹#›</a:t>
            </a:fld>
            <a:endParaRPr lang="en-US" dirty="0"/>
          </a:p>
        </p:txBody>
      </p:sp>
    </p:spTree>
    <p:extLst>
      <p:ext uri="{BB962C8B-B14F-4D97-AF65-F5344CB8AC3E}">
        <p14:creationId xmlns:p14="http://schemas.microsoft.com/office/powerpoint/2010/main" val="24970549"/>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0" r:id="rId3"/>
    <p:sldLayoutId id="2147483669" r:id="rId4"/>
    <p:sldLayoutId id="2147483667"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94F724BC-B61C-4FC3-A6E6-A6F20AAE3D66}" type="datetimeFigureOut">
              <a:rPr lang="en-US" smtClean="0">
                <a:solidFill>
                  <a:srgbClr val="000000">
                    <a:tint val="75000"/>
                  </a:srgbClr>
                </a:solidFill>
              </a:rPr>
              <a:pPr/>
              <a:t>11/14/2017</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Arial" charset="0"/>
                <a:cs typeface="Arial" charset="0"/>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charset="0"/>
                <a:ea typeface="Arial" charset="0"/>
                <a:cs typeface="Arial" charset="0"/>
              </a:defRPr>
            </a:lvl1pPr>
          </a:lstStyle>
          <a:p>
            <a:fld id="{CA2B324A-48A1-4532-8B86-5DF0A389046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46284543"/>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191" y="4445810"/>
            <a:ext cx="5371070" cy="1493171"/>
          </a:xfrm>
        </p:spPr>
        <p:txBody>
          <a:bodyPr>
            <a:normAutofit fontScale="90000"/>
          </a:bodyPr>
          <a:lstStyle/>
          <a:p>
            <a:r>
              <a:rPr lang="en-US" dirty="0" smtClean="0"/>
              <a:t>How to Read Valmont calculations</a:t>
            </a:r>
            <a:endParaRPr lang="en-US" dirty="0"/>
          </a:p>
        </p:txBody>
      </p:sp>
    </p:spTree>
    <p:extLst>
      <p:ext uri="{BB962C8B-B14F-4D97-AF65-F5344CB8AC3E}">
        <p14:creationId xmlns:p14="http://schemas.microsoft.com/office/powerpoint/2010/main" val="423751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9212607" cy="1325563"/>
          </a:xfrm>
        </p:spPr>
        <p:txBody>
          <a:bodyPr>
            <a:normAutofit/>
          </a:bodyPr>
          <a:lstStyle/>
          <a:p>
            <a:r>
              <a:rPr lang="en-US" dirty="0" smtClean="0"/>
              <a:t>Results Summary</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10</a:t>
            </a:fld>
            <a:endParaRPr lang="en-US" dirty="0"/>
          </a:p>
        </p:txBody>
      </p:sp>
      <p:pic>
        <p:nvPicPr>
          <p:cNvPr id="4" name="Picture 3"/>
          <p:cNvPicPr>
            <a:picLocks noChangeAspect="1"/>
          </p:cNvPicPr>
          <p:nvPr/>
        </p:nvPicPr>
        <p:blipFill>
          <a:blip r:embed="rId2"/>
          <a:stretch>
            <a:fillRect/>
          </a:stretch>
        </p:blipFill>
        <p:spPr>
          <a:xfrm>
            <a:off x="4487962" y="1808922"/>
            <a:ext cx="7344494" cy="3150272"/>
          </a:xfrm>
          <a:prstGeom prst="rect">
            <a:avLst/>
          </a:prstGeom>
          <a:effectLst>
            <a:outerShdw blurRad="50800" dist="38100" dir="2700000" algn="tl" rotWithShape="0">
              <a:prstClr val="black">
                <a:alpha val="40000"/>
              </a:prstClr>
            </a:outerShdw>
          </a:effectLst>
        </p:spPr>
      </p:pic>
      <p:sp>
        <p:nvSpPr>
          <p:cNvPr id="8" name="Content Placeholder 2"/>
          <p:cNvSpPr txBox="1">
            <a:spLocks/>
          </p:cNvSpPr>
          <p:nvPr/>
        </p:nvSpPr>
        <p:spPr>
          <a:xfrm>
            <a:off x="324055" y="1611176"/>
            <a:ext cx="4049606" cy="4397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smtClean="0"/>
              <a:t>This is a description of the pole base reaction. This includes base movement, torsion, shear and axial load. </a:t>
            </a:r>
          </a:p>
          <a:p>
            <a:r>
              <a:rPr lang="en-US" sz="2000" dirty="0" smtClean="0"/>
              <a:t>This information is used for designing foundations.</a:t>
            </a:r>
          </a:p>
          <a:p>
            <a:r>
              <a:rPr lang="en-US" sz="2000" dirty="0" smtClean="0"/>
              <a:t>Pole dead weight deflection</a:t>
            </a:r>
          </a:p>
          <a:p>
            <a:r>
              <a:rPr lang="en-US" sz="2000" dirty="0" smtClean="0"/>
              <a:t>On the left side shows the combined stress ratio (CSR) for all components of the design. A CSR ratio of 1 or less indicates adequate design.</a:t>
            </a:r>
          </a:p>
          <a:p>
            <a:endParaRPr lang="en-US" sz="2000" dirty="0" smtClean="0"/>
          </a:p>
          <a:p>
            <a:endParaRPr lang="en-US" sz="2000" dirty="0" smtClean="0"/>
          </a:p>
        </p:txBody>
      </p:sp>
    </p:spTree>
    <p:extLst>
      <p:ext uri="{BB962C8B-B14F-4D97-AF65-F5344CB8AC3E}">
        <p14:creationId xmlns:p14="http://schemas.microsoft.com/office/powerpoint/2010/main" val="954334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9212607" cy="1325563"/>
          </a:xfrm>
        </p:spPr>
        <p:txBody>
          <a:bodyPr>
            <a:normAutofit/>
          </a:bodyPr>
          <a:lstStyle/>
          <a:p>
            <a:r>
              <a:rPr lang="en-US" dirty="0" smtClean="0"/>
              <a:t>Analysis</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11</a:t>
            </a:fld>
            <a:endParaRPr lang="en-US" dirty="0"/>
          </a:p>
        </p:txBody>
      </p:sp>
      <p:sp>
        <p:nvSpPr>
          <p:cNvPr id="6" name="Content Placeholder 2"/>
          <p:cNvSpPr>
            <a:spLocks noGrp="1"/>
          </p:cNvSpPr>
          <p:nvPr>
            <p:ph idx="1"/>
          </p:nvPr>
        </p:nvSpPr>
        <p:spPr>
          <a:xfrm>
            <a:off x="438355" y="1611176"/>
            <a:ext cx="4326149" cy="4397401"/>
          </a:xfrm>
        </p:spPr>
        <p:txBody>
          <a:bodyPr>
            <a:noAutofit/>
          </a:bodyPr>
          <a:lstStyle/>
          <a:p>
            <a:pPr marL="0" indent="0">
              <a:buNone/>
            </a:pPr>
            <a:r>
              <a:rPr lang="en-US" sz="2000" dirty="0" smtClean="0"/>
              <a:t>The rest of the pages of the calculations show the detailed information behind the summary results. Information includes stresses at different locations, deflection, simplex, </a:t>
            </a:r>
            <a:r>
              <a:rPr lang="en-US" sz="2000" dirty="0" err="1" smtClean="0"/>
              <a:t>etc</a:t>
            </a:r>
            <a:r>
              <a:rPr lang="en-US" sz="2000" dirty="0" smtClean="0"/>
              <a:t>…</a:t>
            </a:r>
          </a:p>
        </p:txBody>
      </p:sp>
      <p:pic>
        <p:nvPicPr>
          <p:cNvPr id="3" name="Picture 2"/>
          <p:cNvPicPr>
            <a:picLocks noChangeAspect="1"/>
          </p:cNvPicPr>
          <p:nvPr/>
        </p:nvPicPr>
        <p:blipFill rotWithShape="1">
          <a:blip r:embed="rId2"/>
          <a:srcRect r="24235"/>
          <a:stretch/>
        </p:blipFill>
        <p:spPr>
          <a:xfrm>
            <a:off x="5544150" y="808577"/>
            <a:ext cx="6414773" cy="520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6499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10577988" cy="1325563"/>
          </a:xfrm>
        </p:spPr>
        <p:txBody>
          <a:bodyPr>
            <a:normAutofit/>
          </a:bodyPr>
          <a:lstStyle/>
          <a:p>
            <a:r>
              <a:rPr lang="en-US" dirty="0" smtClean="0"/>
              <a:t>Deflection</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12</a:t>
            </a:fld>
            <a:endParaRPr lang="en-US" dirty="0"/>
          </a:p>
        </p:txBody>
      </p:sp>
      <p:sp>
        <p:nvSpPr>
          <p:cNvPr id="11" name="Content Placeholder 2"/>
          <p:cNvSpPr txBox="1">
            <a:spLocks/>
          </p:cNvSpPr>
          <p:nvPr/>
        </p:nvSpPr>
        <p:spPr>
          <a:xfrm>
            <a:off x="438355" y="3993433"/>
            <a:ext cx="3719255" cy="1998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2000" dirty="0" smtClean="0"/>
          </a:p>
        </p:txBody>
      </p:sp>
      <p:sp>
        <p:nvSpPr>
          <p:cNvPr id="13" name="Content Placeholder 2"/>
          <p:cNvSpPr txBox="1">
            <a:spLocks/>
          </p:cNvSpPr>
          <p:nvPr/>
        </p:nvSpPr>
        <p:spPr>
          <a:xfrm>
            <a:off x="420687" y="1611176"/>
            <a:ext cx="3363913" cy="4397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dirty="0" smtClean="0"/>
              <a:t>To the right is pole deflection information. In many cases deflection limit is not specified. It may become pertinent for CCTV or camera pole designs where the customer wants to limit deflection to a certain percentage.</a:t>
            </a:r>
          </a:p>
        </p:txBody>
      </p:sp>
      <p:pic>
        <p:nvPicPr>
          <p:cNvPr id="3" name="Picture 2"/>
          <p:cNvPicPr>
            <a:picLocks noChangeAspect="1"/>
          </p:cNvPicPr>
          <p:nvPr/>
        </p:nvPicPr>
        <p:blipFill>
          <a:blip r:embed="rId2"/>
          <a:stretch>
            <a:fillRect/>
          </a:stretch>
        </p:blipFill>
        <p:spPr>
          <a:xfrm>
            <a:off x="3875292" y="1449499"/>
            <a:ext cx="8072819" cy="45590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252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solidFill>
              </a:rPr>
              <a:t>THANK YOU!</a:t>
            </a:r>
            <a:endParaRPr lang="en-US" dirty="0">
              <a:solidFill>
                <a:schemeClr val="accent2"/>
              </a:solidFill>
            </a:endParaRPr>
          </a:p>
        </p:txBody>
      </p:sp>
      <p:sp>
        <p:nvSpPr>
          <p:cNvPr id="3" name="Subtitle 2"/>
          <p:cNvSpPr>
            <a:spLocks noGrp="1"/>
          </p:cNvSpPr>
          <p:nvPr>
            <p:ph type="subTitle" idx="1"/>
          </p:nvPr>
        </p:nvSpPr>
        <p:spPr/>
        <p:txBody>
          <a:bodyPr/>
          <a:lstStyle/>
          <a:p>
            <a:r>
              <a:rPr lang="en-US" dirty="0" smtClean="0"/>
              <a:t>valmontstructures.com</a:t>
            </a:r>
            <a:endParaRPr lang="en-US" dirty="0"/>
          </a:p>
        </p:txBody>
      </p:sp>
    </p:spTree>
    <p:extLst>
      <p:ext uri="{BB962C8B-B14F-4D97-AF65-F5344CB8AC3E}">
        <p14:creationId xmlns:p14="http://schemas.microsoft.com/office/powerpoint/2010/main" val="151467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37" y="285613"/>
            <a:ext cx="10515600" cy="1325563"/>
          </a:xfrm>
        </p:spPr>
        <p:txBody>
          <a:bodyPr/>
          <a:lstStyle/>
          <a:p>
            <a:r>
              <a:rPr lang="en-US" dirty="0" smtClean="0"/>
              <a:t>Objectives</a:t>
            </a:r>
            <a:endParaRPr lang="en-US" dirty="0"/>
          </a:p>
        </p:txBody>
      </p:sp>
      <p:sp>
        <p:nvSpPr>
          <p:cNvPr id="3" name="Content Placeholder 2"/>
          <p:cNvSpPr>
            <a:spLocks noGrp="1"/>
          </p:cNvSpPr>
          <p:nvPr>
            <p:ph idx="1"/>
          </p:nvPr>
        </p:nvSpPr>
        <p:spPr>
          <a:xfrm>
            <a:off x="441036" y="1825625"/>
            <a:ext cx="6449291" cy="4351338"/>
          </a:xfrm>
        </p:spPr>
        <p:txBody>
          <a:bodyPr>
            <a:normAutofit/>
          </a:bodyPr>
          <a:lstStyle/>
          <a:p>
            <a:r>
              <a:rPr lang="en-US" sz="2400" dirty="0" smtClean="0"/>
              <a:t>Understand the calculation and analysis information that is supplied by Valmont</a:t>
            </a:r>
          </a:p>
          <a:p>
            <a:r>
              <a:rPr lang="en-US" sz="2400" dirty="0" smtClean="0"/>
              <a:t>Able to view base reactions summary on the Design Summary page</a:t>
            </a:r>
          </a:p>
        </p:txBody>
      </p:sp>
      <p:sp>
        <p:nvSpPr>
          <p:cNvPr id="5" name="Slide Number Placeholder 4"/>
          <p:cNvSpPr>
            <a:spLocks noGrp="1"/>
          </p:cNvSpPr>
          <p:nvPr>
            <p:ph type="sldNum" sz="quarter" idx="12"/>
          </p:nvPr>
        </p:nvSpPr>
        <p:spPr/>
        <p:txBody>
          <a:bodyPr/>
          <a:lstStyle/>
          <a:p>
            <a:fld id="{E45F3E5A-D972-B34D-A858-AD56261B5C28}" type="slidenum">
              <a:rPr lang="en-US" smtClean="0"/>
              <a:pPr/>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716" y="784566"/>
            <a:ext cx="3343054" cy="4983240"/>
          </a:xfrm>
          <a:prstGeom prst="rect">
            <a:avLst/>
          </a:prstGeom>
        </p:spPr>
      </p:pic>
    </p:spTree>
    <p:extLst>
      <p:ext uri="{BB962C8B-B14F-4D97-AF65-F5344CB8AC3E}">
        <p14:creationId xmlns:p14="http://schemas.microsoft.com/office/powerpoint/2010/main" val="109340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9212607" cy="1325563"/>
          </a:xfrm>
        </p:spPr>
        <p:txBody>
          <a:bodyPr>
            <a:normAutofit/>
          </a:bodyPr>
          <a:lstStyle/>
          <a:p>
            <a:r>
              <a:rPr lang="en-US" dirty="0" smtClean="0"/>
              <a:t>General Layout</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3</a:t>
            </a:fld>
            <a:endParaRPr lang="en-US" dirty="0"/>
          </a:p>
        </p:txBody>
      </p:sp>
      <p:sp>
        <p:nvSpPr>
          <p:cNvPr id="8" name="Content Placeholder 2"/>
          <p:cNvSpPr>
            <a:spLocks noGrp="1"/>
          </p:cNvSpPr>
          <p:nvPr>
            <p:ph idx="1"/>
          </p:nvPr>
        </p:nvSpPr>
        <p:spPr>
          <a:xfrm>
            <a:off x="438355" y="1462752"/>
            <a:ext cx="8019845" cy="4728498"/>
          </a:xfrm>
        </p:spPr>
        <p:txBody>
          <a:bodyPr>
            <a:noAutofit/>
          </a:bodyPr>
          <a:lstStyle/>
          <a:p>
            <a:pPr marL="0" indent="0">
              <a:buNone/>
            </a:pPr>
            <a:r>
              <a:rPr lang="en-US" sz="2000" dirty="0" smtClean="0"/>
              <a:t>You find the following information in each set of documents:</a:t>
            </a:r>
          </a:p>
          <a:p>
            <a:pPr marL="0" indent="0">
              <a:buNone/>
            </a:pPr>
            <a:r>
              <a:rPr lang="en-US" sz="2000" dirty="0" smtClean="0"/>
              <a:t>	</a:t>
            </a:r>
            <a:r>
              <a:rPr lang="en-US" sz="1700" dirty="0" smtClean="0"/>
              <a:t>- Subject</a:t>
            </a:r>
          </a:p>
          <a:p>
            <a:pPr marL="0" indent="0">
              <a:buNone/>
            </a:pPr>
            <a:r>
              <a:rPr lang="en-US" sz="1700" dirty="0" smtClean="0"/>
              <a:t>	- Code / Criteria</a:t>
            </a:r>
          </a:p>
          <a:p>
            <a:pPr marL="0" indent="0">
              <a:buNone/>
            </a:pPr>
            <a:r>
              <a:rPr lang="en-US" sz="1700" dirty="0"/>
              <a:t>	</a:t>
            </a:r>
            <a:r>
              <a:rPr lang="en-US" sz="1700" dirty="0" smtClean="0"/>
              <a:t>- Design Summary</a:t>
            </a:r>
          </a:p>
          <a:p>
            <a:pPr marL="0" indent="0">
              <a:buNone/>
            </a:pPr>
            <a:r>
              <a:rPr lang="en-US" sz="1700" dirty="0"/>
              <a:t>	</a:t>
            </a:r>
            <a:r>
              <a:rPr lang="en-US" sz="1700" dirty="0" smtClean="0"/>
              <a:t>	- Pole</a:t>
            </a:r>
          </a:p>
          <a:p>
            <a:pPr marL="0" indent="0">
              <a:buNone/>
            </a:pPr>
            <a:r>
              <a:rPr lang="en-US" sz="1700" dirty="0"/>
              <a:t>	</a:t>
            </a:r>
            <a:r>
              <a:rPr lang="en-US" sz="1700" dirty="0" smtClean="0"/>
              <a:t>	- Arms*</a:t>
            </a:r>
          </a:p>
          <a:p>
            <a:pPr marL="0" indent="0">
              <a:buNone/>
            </a:pPr>
            <a:r>
              <a:rPr lang="en-US" sz="1700" dirty="0"/>
              <a:t>	</a:t>
            </a:r>
            <a:r>
              <a:rPr lang="en-US" sz="1700" dirty="0" smtClean="0"/>
              <a:t>	- Connection Data*</a:t>
            </a:r>
          </a:p>
          <a:p>
            <a:pPr marL="0" indent="0">
              <a:buNone/>
            </a:pPr>
            <a:r>
              <a:rPr lang="en-US" sz="1700" dirty="0"/>
              <a:t>	</a:t>
            </a:r>
            <a:r>
              <a:rPr lang="en-US" sz="1700" dirty="0" smtClean="0"/>
              <a:t>	- Luminaire*</a:t>
            </a:r>
          </a:p>
          <a:p>
            <a:pPr marL="0" indent="0">
              <a:buNone/>
            </a:pPr>
            <a:r>
              <a:rPr lang="en-US" sz="1700" dirty="0"/>
              <a:t>	</a:t>
            </a:r>
            <a:r>
              <a:rPr lang="en-US" sz="1700" dirty="0" smtClean="0"/>
              <a:t>- EPA and Loading</a:t>
            </a:r>
          </a:p>
          <a:p>
            <a:pPr marL="0" indent="0">
              <a:buNone/>
            </a:pPr>
            <a:r>
              <a:rPr lang="en-US" sz="1700" dirty="0"/>
              <a:t>	</a:t>
            </a:r>
            <a:r>
              <a:rPr lang="en-US" sz="1700" dirty="0" smtClean="0"/>
              <a:t>- Results Summary</a:t>
            </a:r>
          </a:p>
          <a:p>
            <a:pPr marL="0" indent="0">
              <a:buNone/>
            </a:pPr>
            <a:r>
              <a:rPr lang="en-US" sz="1700" dirty="0"/>
              <a:t>	</a:t>
            </a:r>
            <a:r>
              <a:rPr lang="en-US" sz="1700" dirty="0" smtClean="0"/>
              <a:t>- Analysis </a:t>
            </a:r>
          </a:p>
          <a:p>
            <a:pPr marL="0" indent="0">
              <a:buNone/>
            </a:pPr>
            <a:r>
              <a:rPr lang="en-US" sz="1700" dirty="0"/>
              <a:t>	</a:t>
            </a:r>
            <a:r>
              <a:rPr lang="en-US" sz="1700" dirty="0" smtClean="0"/>
              <a:t>- Deflection</a:t>
            </a:r>
          </a:p>
          <a:p>
            <a:pPr marL="0" indent="0">
              <a:buNone/>
            </a:pPr>
            <a:endParaRPr lang="en-US" sz="2000" dirty="0"/>
          </a:p>
        </p:txBody>
      </p:sp>
      <p:sp>
        <p:nvSpPr>
          <p:cNvPr id="10" name="Rectangle 9"/>
          <p:cNvSpPr/>
          <p:nvPr/>
        </p:nvSpPr>
        <p:spPr>
          <a:xfrm>
            <a:off x="287605" y="5850493"/>
            <a:ext cx="674420" cy="400110"/>
          </a:xfrm>
          <a:prstGeom prst="rect">
            <a:avLst/>
          </a:prstGeom>
        </p:spPr>
        <p:txBody>
          <a:bodyPr wrap="square">
            <a:spAutoFit/>
          </a:bodyPr>
          <a:lstStyle/>
          <a:p>
            <a:r>
              <a:rPr lang="en-US" sz="2000" dirty="0"/>
              <a:t>*</a:t>
            </a:r>
          </a:p>
        </p:txBody>
      </p:sp>
      <p:sp>
        <p:nvSpPr>
          <p:cNvPr id="11" name="Rectangle 10"/>
          <p:cNvSpPr/>
          <p:nvPr/>
        </p:nvSpPr>
        <p:spPr>
          <a:xfrm>
            <a:off x="441036" y="5925965"/>
            <a:ext cx="1050288" cy="261610"/>
          </a:xfrm>
          <a:prstGeom prst="rect">
            <a:avLst/>
          </a:prstGeom>
        </p:spPr>
        <p:txBody>
          <a:bodyPr wrap="none">
            <a:spAutoFit/>
          </a:bodyPr>
          <a:lstStyle/>
          <a:p>
            <a:r>
              <a:rPr lang="en-US" sz="1100" dirty="0" smtClean="0"/>
              <a:t>If applicable</a:t>
            </a:r>
            <a:endParaRPr lang="en-US" sz="1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498" y="1374375"/>
            <a:ext cx="3103236" cy="4676173"/>
          </a:xfrm>
          <a:prstGeom prst="rect">
            <a:avLst/>
          </a:prstGeom>
        </p:spPr>
      </p:pic>
    </p:spTree>
    <p:extLst>
      <p:ext uri="{BB962C8B-B14F-4D97-AF65-F5344CB8AC3E}">
        <p14:creationId xmlns:p14="http://schemas.microsoft.com/office/powerpoint/2010/main" val="346801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36" y="285613"/>
            <a:ext cx="9212607" cy="1325563"/>
          </a:xfrm>
        </p:spPr>
        <p:txBody>
          <a:bodyPr>
            <a:normAutofit/>
          </a:bodyPr>
          <a:lstStyle/>
          <a:p>
            <a:r>
              <a:rPr lang="en-US" dirty="0" smtClean="0"/>
              <a:t>Page Layout by Code</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4</a:t>
            </a:fld>
            <a:endParaRPr lang="en-US" dirty="0"/>
          </a:p>
        </p:txBody>
      </p:sp>
      <p:sp>
        <p:nvSpPr>
          <p:cNvPr id="8" name="Content Placeholder 2"/>
          <p:cNvSpPr>
            <a:spLocks noGrp="1"/>
          </p:cNvSpPr>
          <p:nvPr>
            <p:ph idx="1"/>
          </p:nvPr>
        </p:nvSpPr>
        <p:spPr>
          <a:xfrm>
            <a:off x="438355" y="1462752"/>
            <a:ext cx="6313427" cy="4728498"/>
          </a:xfrm>
        </p:spPr>
        <p:txBody>
          <a:bodyPr>
            <a:noAutofit/>
          </a:bodyPr>
          <a:lstStyle/>
          <a:p>
            <a:pPr marL="0" indent="0">
              <a:buNone/>
            </a:pPr>
            <a:r>
              <a:rPr lang="en-US" sz="1800" dirty="0" smtClean="0"/>
              <a:t>Each set of calculations may be organized differently depending on what code is used. All calculations will have the same information, but may be found on different pages of the document. </a:t>
            </a:r>
            <a:endParaRPr lang="en-US" sz="1800" dirty="0"/>
          </a:p>
          <a:p>
            <a:pPr marL="0" indent="0">
              <a:buNone/>
            </a:pPr>
            <a:r>
              <a:rPr lang="en-US" sz="1800" dirty="0" smtClean="0"/>
              <a:t>Different layouts include:</a:t>
            </a:r>
          </a:p>
          <a:p>
            <a:pPr marL="0" indent="0">
              <a:buNone/>
            </a:pPr>
            <a:r>
              <a:rPr lang="en-US" sz="1800" dirty="0" smtClean="0"/>
              <a:t>	- AASHTO 1994*</a:t>
            </a:r>
          </a:p>
          <a:p>
            <a:pPr marL="0" indent="0">
              <a:buNone/>
            </a:pPr>
            <a:r>
              <a:rPr lang="en-US" sz="1800" dirty="0"/>
              <a:t>	</a:t>
            </a:r>
            <a:r>
              <a:rPr lang="en-US" sz="1800" dirty="0" smtClean="0"/>
              <a:t>- AASHTO 2001</a:t>
            </a:r>
          </a:p>
          <a:p>
            <a:pPr marL="0" indent="0">
              <a:buNone/>
            </a:pPr>
            <a:r>
              <a:rPr lang="en-US" sz="1800" dirty="0"/>
              <a:t>	</a:t>
            </a:r>
            <a:r>
              <a:rPr lang="en-US" sz="1800" dirty="0" smtClean="0"/>
              <a:t>- AASHTO 2009</a:t>
            </a:r>
          </a:p>
          <a:p>
            <a:pPr marL="0" indent="0">
              <a:buNone/>
            </a:pPr>
            <a:r>
              <a:rPr lang="en-US" sz="1800" dirty="0"/>
              <a:t>	</a:t>
            </a:r>
            <a:r>
              <a:rPr lang="en-US" sz="1800" dirty="0" smtClean="0"/>
              <a:t>- AASHTO 2013*</a:t>
            </a:r>
          </a:p>
          <a:p>
            <a:pPr marL="0" indent="0">
              <a:buNone/>
            </a:pPr>
            <a:r>
              <a:rPr lang="en-US" sz="1800" dirty="0"/>
              <a:t>	</a:t>
            </a:r>
            <a:r>
              <a:rPr lang="en-US" sz="1800" dirty="0" smtClean="0"/>
              <a:t>- AASHTO 2015*</a:t>
            </a:r>
          </a:p>
          <a:p>
            <a:pPr marL="0" indent="0">
              <a:buNone/>
            </a:pPr>
            <a:r>
              <a:rPr lang="en-US" sz="1800" dirty="0"/>
              <a:t>	</a:t>
            </a:r>
            <a:r>
              <a:rPr lang="en-US" sz="1800" dirty="0" smtClean="0"/>
              <a:t>- IBC</a:t>
            </a:r>
          </a:p>
          <a:p>
            <a:pPr marL="0" indent="0">
              <a:buNone/>
            </a:pPr>
            <a:r>
              <a:rPr lang="en-US" sz="1800" dirty="0"/>
              <a:t>	</a:t>
            </a:r>
            <a:r>
              <a:rPr lang="en-US" sz="1800" dirty="0" smtClean="0"/>
              <a:t>- FBC</a:t>
            </a:r>
          </a:p>
          <a:p>
            <a:pPr marL="0" indent="0">
              <a:buNone/>
            </a:pPr>
            <a:r>
              <a:rPr lang="en-US" sz="1800" dirty="0" smtClean="0"/>
              <a:t>	- </a:t>
            </a:r>
            <a:r>
              <a:rPr lang="en-US" sz="1800" dirty="0"/>
              <a:t>Valmont Criteria</a:t>
            </a:r>
          </a:p>
          <a:p>
            <a:pPr marL="0" indent="0">
              <a:buNone/>
            </a:pPr>
            <a:endParaRPr lang="en-US" sz="1800" dirty="0" smtClean="0"/>
          </a:p>
          <a:p>
            <a:pPr marL="0" indent="0">
              <a:buNone/>
            </a:pPr>
            <a:endParaRPr lang="en-US" sz="1800" dirty="0"/>
          </a:p>
        </p:txBody>
      </p:sp>
      <p:sp>
        <p:nvSpPr>
          <p:cNvPr id="3" name="Rectangle 2"/>
          <p:cNvSpPr/>
          <p:nvPr/>
        </p:nvSpPr>
        <p:spPr>
          <a:xfrm>
            <a:off x="287605" y="5850493"/>
            <a:ext cx="674420" cy="400110"/>
          </a:xfrm>
          <a:prstGeom prst="rect">
            <a:avLst/>
          </a:prstGeom>
        </p:spPr>
        <p:txBody>
          <a:bodyPr wrap="square">
            <a:spAutoFit/>
          </a:bodyPr>
          <a:lstStyle/>
          <a:p>
            <a:r>
              <a:rPr lang="en-US" sz="2000" dirty="0"/>
              <a:t>*</a:t>
            </a:r>
          </a:p>
        </p:txBody>
      </p:sp>
      <p:sp>
        <p:nvSpPr>
          <p:cNvPr id="6" name="Rectangle 5"/>
          <p:cNvSpPr/>
          <p:nvPr/>
        </p:nvSpPr>
        <p:spPr>
          <a:xfrm>
            <a:off x="441036" y="5925965"/>
            <a:ext cx="2103461" cy="261610"/>
          </a:xfrm>
          <a:prstGeom prst="rect">
            <a:avLst/>
          </a:prstGeom>
        </p:spPr>
        <p:txBody>
          <a:bodyPr wrap="none">
            <a:spAutoFit/>
          </a:bodyPr>
          <a:lstStyle/>
          <a:p>
            <a:r>
              <a:rPr lang="en-US" sz="1100" dirty="0"/>
              <a:t>Covered in </a:t>
            </a:r>
            <a:r>
              <a:rPr lang="en-US" sz="1100" dirty="0" smtClean="0"/>
              <a:t>this </a:t>
            </a:r>
            <a:r>
              <a:rPr lang="en-US" sz="1100" dirty="0"/>
              <a:t>presentation</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942" t="4141" r="3593" b="6660"/>
          <a:stretch/>
        </p:blipFill>
        <p:spPr>
          <a:xfrm>
            <a:off x="7524750" y="647529"/>
            <a:ext cx="3869356" cy="5383453"/>
          </a:xfrm>
          <a:prstGeom prst="rect">
            <a:avLst/>
          </a:prstGeom>
        </p:spPr>
      </p:pic>
    </p:spTree>
    <p:extLst>
      <p:ext uri="{BB962C8B-B14F-4D97-AF65-F5344CB8AC3E}">
        <p14:creationId xmlns:p14="http://schemas.microsoft.com/office/powerpoint/2010/main" val="257085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249682" y="1628989"/>
            <a:ext cx="5765220" cy="234314"/>
          </a:xfrm>
          <a:prstGeom prst="rect">
            <a:avLst/>
          </a:prstGeom>
        </p:spPr>
      </p:pic>
      <p:sp>
        <p:nvSpPr>
          <p:cNvPr id="2" name="Title 1"/>
          <p:cNvSpPr>
            <a:spLocks noGrp="1"/>
          </p:cNvSpPr>
          <p:nvPr>
            <p:ph type="title"/>
          </p:nvPr>
        </p:nvSpPr>
        <p:spPr>
          <a:xfrm>
            <a:off x="438355" y="285613"/>
            <a:ext cx="9212607" cy="1325563"/>
          </a:xfrm>
        </p:spPr>
        <p:txBody>
          <a:bodyPr>
            <a:normAutofit/>
          </a:bodyPr>
          <a:lstStyle/>
          <a:p>
            <a:r>
              <a:rPr lang="en-US" dirty="0" smtClean="0"/>
              <a:t>Subject</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5</a:t>
            </a:fld>
            <a:endParaRPr lang="en-US" dirty="0"/>
          </a:p>
        </p:txBody>
      </p:sp>
      <p:sp>
        <p:nvSpPr>
          <p:cNvPr id="8" name="Content Placeholder 2"/>
          <p:cNvSpPr>
            <a:spLocks noGrp="1"/>
          </p:cNvSpPr>
          <p:nvPr>
            <p:ph idx="1"/>
          </p:nvPr>
        </p:nvSpPr>
        <p:spPr>
          <a:xfrm>
            <a:off x="267741" y="2209800"/>
            <a:ext cx="6822132" cy="1333500"/>
          </a:xfrm>
        </p:spPr>
        <p:txBody>
          <a:bodyPr>
            <a:noAutofit/>
          </a:bodyPr>
          <a:lstStyle/>
          <a:p>
            <a:pPr marL="0" indent="0">
              <a:buNone/>
            </a:pPr>
            <a:r>
              <a:rPr lang="en-US" sz="2000" dirty="0" smtClean="0"/>
              <a:t>The subject is a summary of the pole design and contains summary of pertinent information, or design designation. </a:t>
            </a:r>
          </a:p>
          <a:p>
            <a:pPr marL="0" indent="0">
              <a:buNone/>
            </a:pPr>
            <a:endParaRPr lang="en-US" sz="2000" dirty="0" smtClean="0"/>
          </a:p>
        </p:txBody>
      </p:sp>
      <p:pic>
        <p:nvPicPr>
          <p:cNvPr id="3" name="Picture 2"/>
          <p:cNvPicPr>
            <a:picLocks noChangeAspect="1"/>
          </p:cNvPicPr>
          <p:nvPr/>
        </p:nvPicPr>
        <p:blipFill>
          <a:blip r:embed="rId3"/>
          <a:stretch>
            <a:fillRect/>
          </a:stretch>
        </p:blipFill>
        <p:spPr>
          <a:xfrm>
            <a:off x="7539722" y="285613"/>
            <a:ext cx="4489179" cy="5804867"/>
          </a:xfrm>
          <a:prstGeom prst="rect">
            <a:avLst/>
          </a:prstGeom>
          <a:effectLst>
            <a:outerShdw blurRad="63500" sx="102000" sy="102000" algn="ctr" rotWithShape="0">
              <a:prstClr val="black">
                <a:alpha val="40000"/>
              </a:prstClr>
            </a:outerShdw>
          </a:effectLst>
        </p:spPr>
      </p:pic>
      <p:sp>
        <p:nvSpPr>
          <p:cNvPr id="6" name="Rectangle 5"/>
          <p:cNvSpPr/>
          <p:nvPr/>
        </p:nvSpPr>
        <p:spPr>
          <a:xfrm>
            <a:off x="1249682" y="1601751"/>
            <a:ext cx="5765220" cy="255931"/>
          </a:xfrm>
          <a:prstGeom prst="rect">
            <a:avLst/>
          </a:prstGeom>
          <a:noFill/>
          <a:ln w="254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63604" y="746545"/>
            <a:ext cx="8989996" cy="862752"/>
          </a:xfrm>
          <a:custGeom>
            <a:avLst/>
            <a:gdLst>
              <a:gd name="connsiteX0" fmla="*/ 0 w 5149516"/>
              <a:gd name="connsiteY0" fmla="*/ 0 h 439242"/>
              <a:gd name="connsiteX1" fmla="*/ 5149516 w 5149516"/>
              <a:gd name="connsiteY1" fmla="*/ 0 h 439242"/>
              <a:gd name="connsiteX2" fmla="*/ 5149516 w 5149516"/>
              <a:gd name="connsiteY2" fmla="*/ 439242 h 439242"/>
              <a:gd name="connsiteX3" fmla="*/ 0 w 5149516"/>
              <a:gd name="connsiteY3" fmla="*/ 439242 h 439242"/>
              <a:gd name="connsiteX4" fmla="*/ 0 w 5149516"/>
              <a:gd name="connsiteY4" fmla="*/ 0 h 439242"/>
              <a:gd name="connsiteX0" fmla="*/ 3282215 w 8431731"/>
              <a:gd name="connsiteY0" fmla="*/ 0 h 564370"/>
              <a:gd name="connsiteX1" fmla="*/ 8431731 w 8431731"/>
              <a:gd name="connsiteY1" fmla="*/ 0 h 564370"/>
              <a:gd name="connsiteX2" fmla="*/ 8431731 w 8431731"/>
              <a:gd name="connsiteY2" fmla="*/ 439242 h 564370"/>
              <a:gd name="connsiteX3" fmla="*/ 0 w 8431731"/>
              <a:gd name="connsiteY3" fmla="*/ 564370 h 564370"/>
              <a:gd name="connsiteX4" fmla="*/ 3282215 w 8431731"/>
              <a:gd name="connsiteY4" fmla="*/ 0 h 564370"/>
              <a:gd name="connsiteX0" fmla="*/ 3282215 w 8431731"/>
              <a:gd name="connsiteY0" fmla="*/ 0 h 573995"/>
              <a:gd name="connsiteX1" fmla="*/ 8431731 w 8431731"/>
              <a:gd name="connsiteY1" fmla="*/ 0 h 573995"/>
              <a:gd name="connsiteX2" fmla="*/ 5746282 w 8431731"/>
              <a:gd name="connsiteY2" fmla="*/ 573995 h 573995"/>
              <a:gd name="connsiteX3" fmla="*/ 0 w 8431731"/>
              <a:gd name="connsiteY3" fmla="*/ 564370 h 573995"/>
              <a:gd name="connsiteX4" fmla="*/ 3282215 w 8431731"/>
              <a:gd name="connsiteY4" fmla="*/ 0 h 573995"/>
              <a:gd name="connsiteX0" fmla="*/ 6352674 w 8431731"/>
              <a:gd name="connsiteY0" fmla="*/ 0 h 862752"/>
              <a:gd name="connsiteX1" fmla="*/ 8431731 w 8431731"/>
              <a:gd name="connsiteY1" fmla="*/ 288757 h 862752"/>
              <a:gd name="connsiteX2" fmla="*/ 5746282 w 8431731"/>
              <a:gd name="connsiteY2" fmla="*/ 862752 h 862752"/>
              <a:gd name="connsiteX3" fmla="*/ 0 w 8431731"/>
              <a:gd name="connsiteY3" fmla="*/ 853127 h 862752"/>
              <a:gd name="connsiteX4" fmla="*/ 6352674 w 8431731"/>
              <a:gd name="connsiteY4" fmla="*/ 0 h 862752"/>
              <a:gd name="connsiteX0" fmla="*/ 6352674 w 8989996"/>
              <a:gd name="connsiteY0" fmla="*/ 0 h 862752"/>
              <a:gd name="connsiteX1" fmla="*/ 8989996 w 8989996"/>
              <a:gd name="connsiteY1" fmla="*/ 0 h 862752"/>
              <a:gd name="connsiteX2" fmla="*/ 5746282 w 8989996"/>
              <a:gd name="connsiteY2" fmla="*/ 862752 h 862752"/>
              <a:gd name="connsiteX3" fmla="*/ 0 w 8989996"/>
              <a:gd name="connsiteY3" fmla="*/ 853127 h 862752"/>
              <a:gd name="connsiteX4" fmla="*/ 6352674 w 8989996"/>
              <a:gd name="connsiteY4" fmla="*/ 0 h 86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996" h="862752">
                <a:moveTo>
                  <a:pt x="6352674" y="0"/>
                </a:moveTo>
                <a:lnTo>
                  <a:pt x="8989996" y="0"/>
                </a:lnTo>
                <a:lnTo>
                  <a:pt x="5746282" y="862752"/>
                </a:lnTo>
                <a:lnTo>
                  <a:pt x="0" y="853127"/>
                </a:lnTo>
                <a:lnTo>
                  <a:pt x="6352674" y="0"/>
                </a:lnTo>
                <a:close/>
              </a:path>
            </a:pathLst>
          </a:custGeom>
          <a:solidFill>
            <a:srgbClr val="E668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4"/>
          <a:srcRect t="16282"/>
          <a:stretch/>
        </p:blipFill>
        <p:spPr>
          <a:xfrm>
            <a:off x="267740" y="5010149"/>
            <a:ext cx="6695238" cy="175409"/>
          </a:xfrm>
          <a:prstGeom prst="rect">
            <a:avLst/>
          </a:prstGeom>
        </p:spPr>
      </p:pic>
      <p:pic>
        <p:nvPicPr>
          <p:cNvPr id="20" name="Picture 19"/>
          <p:cNvPicPr>
            <a:picLocks noChangeAspect="1"/>
          </p:cNvPicPr>
          <p:nvPr/>
        </p:nvPicPr>
        <p:blipFill>
          <a:blip r:embed="rId5"/>
          <a:stretch>
            <a:fillRect/>
          </a:stretch>
        </p:blipFill>
        <p:spPr>
          <a:xfrm>
            <a:off x="241400" y="5259837"/>
            <a:ext cx="7171428" cy="276190"/>
          </a:xfrm>
          <a:prstGeom prst="rect">
            <a:avLst/>
          </a:prstGeom>
        </p:spPr>
      </p:pic>
      <p:sp>
        <p:nvSpPr>
          <p:cNvPr id="12" name="Rectangle 11"/>
          <p:cNvSpPr/>
          <p:nvPr/>
        </p:nvSpPr>
        <p:spPr>
          <a:xfrm>
            <a:off x="7549447" y="741145"/>
            <a:ext cx="2663735" cy="157525"/>
          </a:xfrm>
          <a:prstGeom prst="rect">
            <a:avLst/>
          </a:prstGeom>
          <a:noFill/>
          <a:ln w="254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3350" y="4417091"/>
            <a:ext cx="7279478" cy="1193134"/>
          </a:xfrm>
          <a:prstGeom prst="rect">
            <a:avLst/>
          </a:prstGeom>
          <a:solidFill>
            <a:schemeClr val="accent2">
              <a:alpha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254994" y="4417091"/>
            <a:ext cx="3908442" cy="369332"/>
          </a:xfrm>
          <a:prstGeom prst="rect">
            <a:avLst/>
          </a:prstGeom>
        </p:spPr>
        <p:txBody>
          <a:bodyPr wrap="none">
            <a:spAutoFit/>
          </a:bodyPr>
          <a:lstStyle/>
          <a:p>
            <a:r>
              <a:rPr lang="en-US" dirty="0"/>
              <a:t>Additional Subjects may look like:</a:t>
            </a:r>
          </a:p>
        </p:txBody>
      </p:sp>
    </p:spTree>
    <p:extLst>
      <p:ext uri="{BB962C8B-B14F-4D97-AF65-F5344CB8AC3E}">
        <p14:creationId xmlns:p14="http://schemas.microsoft.com/office/powerpoint/2010/main" val="250397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405"/>
          <a:stretch/>
        </p:blipFill>
        <p:spPr>
          <a:xfrm>
            <a:off x="6757968" y="428488"/>
            <a:ext cx="4972106" cy="5438912"/>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438355" y="285613"/>
            <a:ext cx="9212607" cy="1325563"/>
          </a:xfrm>
        </p:spPr>
        <p:txBody>
          <a:bodyPr>
            <a:normAutofit/>
          </a:bodyPr>
          <a:lstStyle/>
          <a:p>
            <a:r>
              <a:rPr lang="en-US" dirty="0" smtClean="0"/>
              <a:t>Code or Criteria</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6</a:t>
            </a:fld>
            <a:endParaRPr lang="en-US" dirty="0"/>
          </a:p>
        </p:txBody>
      </p:sp>
      <p:sp>
        <p:nvSpPr>
          <p:cNvPr id="8" name="Content Placeholder 2"/>
          <p:cNvSpPr>
            <a:spLocks noGrp="1"/>
          </p:cNvSpPr>
          <p:nvPr>
            <p:ph idx="1"/>
          </p:nvPr>
        </p:nvSpPr>
        <p:spPr>
          <a:xfrm>
            <a:off x="438355" y="1495738"/>
            <a:ext cx="5628616" cy="1102319"/>
          </a:xfrm>
        </p:spPr>
        <p:txBody>
          <a:bodyPr>
            <a:noAutofit/>
          </a:bodyPr>
          <a:lstStyle/>
          <a:p>
            <a:pPr marL="0" indent="0">
              <a:buNone/>
            </a:pPr>
            <a:r>
              <a:rPr lang="en-US" sz="2000" dirty="0" smtClean="0"/>
              <a:t>The criteria will be specifically stated on the first page of the calculations document. This information may also on additional pages.</a:t>
            </a:r>
          </a:p>
          <a:p>
            <a:pPr marL="0" indent="0">
              <a:buNone/>
            </a:pPr>
            <a:endParaRPr lang="en-US" sz="2000" dirty="0" smtClean="0"/>
          </a:p>
        </p:txBody>
      </p:sp>
      <p:sp>
        <p:nvSpPr>
          <p:cNvPr id="12" name="Rectangle 11"/>
          <p:cNvSpPr/>
          <p:nvPr/>
        </p:nvSpPr>
        <p:spPr>
          <a:xfrm>
            <a:off x="6842761" y="1754051"/>
            <a:ext cx="3482340" cy="562429"/>
          </a:xfrm>
          <a:prstGeom prst="rect">
            <a:avLst/>
          </a:prstGeom>
          <a:noFill/>
          <a:ln w="254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1808" y="1751952"/>
            <a:ext cx="9571868" cy="1599252"/>
          </a:xfrm>
          <a:custGeom>
            <a:avLst/>
            <a:gdLst>
              <a:gd name="connsiteX0" fmla="*/ 0 w 5149516"/>
              <a:gd name="connsiteY0" fmla="*/ 0 h 439242"/>
              <a:gd name="connsiteX1" fmla="*/ 5149516 w 5149516"/>
              <a:gd name="connsiteY1" fmla="*/ 0 h 439242"/>
              <a:gd name="connsiteX2" fmla="*/ 5149516 w 5149516"/>
              <a:gd name="connsiteY2" fmla="*/ 439242 h 439242"/>
              <a:gd name="connsiteX3" fmla="*/ 0 w 5149516"/>
              <a:gd name="connsiteY3" fmla="*/ 439242 h 439242"/>
              <a:gd name="connsiteX4" fmla="*/ 0 w 5149516"/>
              <a:gd name="connsiteY4" fmla="*/ 0 h 439242"/>
              <a:gd name="connsiteX0" fmla="*/ 3282215 w 8431731"/>
              <a:gd name="connsiteY0" fmla="*/ 0 h 564370"/>
              <a:gd name="connsiteX1" fmla="*/ 8431731 w 8431731"/>
              <a:gd name="connsiteY1" fmla="*/ 0 h 564370"/>
              <a:gd name="connsiteX2" fmla="*/ 8431731 w 8431731"/>
              <a:gd name="connsiteY2" fmla="*/ 439242 h 564370"/>
              <a:gd name="connsiteX3" fmla="*/ 0 w 8431731"/>
              <a:gd name="connsiteY3" fmla="*/ 564370 h 564370"/>
              <a:gd name="connsiteX4" fmla="*/ 3282215 w 8431731"/>
              <a:gd name="connsiteY4" fmla="*/ 0 h 564370"/>
              <a:gd name="connsiteX0" fmla="*/ 3282215 w 8431731"/>
              <a:gd name="connsiteY0" fmla="*/ 0 h 573995"/>
              <a:gd name="connsiteX1" fmla="*/ 8431731 w 8431731"/>
              <a:gd name="connsiteY1" fmla="*/ 0 h 573995"/>
              <a:gd name="connsiteX2" fmla="*/ 5746282 w 8431731"/>
              <a:gd name="connsiteY2" fmla="*/ 573995 h 573995"/>
              <a:gd name="connsiteX3" fmla="*/ 0 w 8431731"/>
              <a:gd name="connsiteY3" fmla="*/ 564370 h 573995"/>
              <a:gd name="connsiteX4" fmla="*/ 3282215 w 8431731"/>
              <a:gd name="connsiteY4" fmla="*/ 0 h 573995"/>
              <a:gd name="connsiteX0" fmla="*/ 6352674 w 8431731"/>
              <a:gd name="connsiteY0" fmla="*/ 0 h 862752"/>
              <a:gd name="connsiteX1" fmla="*/ 8431731 w 8431731"/>
              <a:gd name="connsiteY1" fmla="*/ 288757 h 862752"/>
              <a:gd name="connsiteX2" fmla="*/ 5746282 w 8431731"/>
              <a:gd name="connsiteY2" fmla="*/ 862752 h 862752"/>
              <a:gd name="connsiteX3" fmla="*/ 0 w 8431731"/>
              <a:gd name="connsiteY3" fmla="*/ 853127 h 862752"/>
              <a:gd name="connsiteX4" fmla="*/ 6352674 w 8431731"/>
              <a:gd name="connsiteY4" fmla="*/ 0 h 862752"/>
              <a:gd name="connsiteX0" fmla="*/ 6352674 w 8989996"/>
              <a:gd name="connsiteY0" fmla="*/ 0 h 862752"/>
              <a:gd name="connsiteX1" fmla="*/ 8989996 w 8989996"/>
              <a:gd name="connsiteY1" fmla="*/ 0 h 862752"/>
              <a:gd name="connsiteX2" fmla="*/ 5746282 w 8989996"/>
              <a:gd name="connsiteY2" fmla="*/ 862752 h 862752"/>
              <a:gd name="connsiteX3" fmla="*/ 0 w 8989996"/>
              <a:gd name="connsiteY3" fmla="*/ 853127 h 862752"/>
              <a:gd name="connsiteX4" fmla="*/ 6352674 w 8989996"/>
              <a:gd name="connsiteY4" fmla="*/ 0 h 862752"/>
              <a:gd name="connsiteX0" fmla="*/ 6352674 w 8989996"/>
              <a:gd name="connsiteY0" fmla="*/ 257175 h 862752"/>
              <a:gd name="connsiteX1" fmla="*/ 8989996 w 8989996"/>
              <a:gd name="connsiteY1" fmla="*/ 0 h 862752"/>
              <a:gd name="connsiteX2" fmla="*/ 5746282 w 8989996"/>
              <a:gd name="connsiteY2" fmla="*/ 862752 h 862752"/>
              <a:gd name="connsiteX3" fmla="*/ 0 w 8989996"/>
              <a:gd name="connsiteY3" fmla="*/ 853127 h 862752"/>
              <a:gd name="connsiteX4" fmla="*/ 6352674 w 8989996"/>
              <a:gd name="connsiteY4" fmla="*/ 257175 h 862752"/>
              <a:gd name="connsiteX0" fmla="*/ 6352674 w 8989996"/>
              <a:gd name="connsiteY0" fmla="*/ 257175 h 872277"/>
              <a:gd name="connsiteX1" fmla="*/ 8989996 w 8989996"/>
              <a:gd name="connsiteY1" fmla="*/ 0 h 872277"/>
              <a:gd name="connsiteX2" fmla="*/ 3222157 w 8989996"/>
              <a:gd name="connsiteY2" fmla="*/ 872277 h 872277"/>
              <a:gd name="connsiteX3" fmla="*/ 0 w 8989996"/>
              <a:gd name="connsiteY3" fmla="*/ 853127 h 872277"/>
              <a:gd name="connsiteX4" fmla="*/ 6352674 w 8989996"/>
              <a:gd name="connsiteY4" fmla="*/ 257175 h 872277"/>
              <a:gd name="connsiteX0" fmla="*/ 6352674 w 7894621"/>
              <a:gd name="connsiteY0" fmla="*/ 0 h 615102"/>
              <a:gd name="connsiteX1" fmla="*/ 7894621 w 7894621"/>
              <a:gd name="connsiteY1" fmla="*/ 0 h 615102"/>
              <a:gd name="connsiteX2" fmla="*/ 3222157 w 7894621"/>
              <a:gd name="connsiteY2" fmla="*/ 615102 h 615102"/>
              <a:gd name="connsiteX3" fmla="*/ 0 w 7894621"/>
              <a:gd name="connsiteY3" fmla="*/ 595952 h 615102"/>
              <a:gd name="connsiteX4" fmla="*/ 6352674 w 7894621"/>
              <a:gd name="connsiteY4" fmla="*/ 0 h 615102"/>
              <a:gd name="connsiteX0" fmla="*/ 6346342 w 7888289"/>
              <a:gd name="connsiteY0" fmla="*/ 0 h 640402"/>
              <a:gd name="connsiteX1" fmla="*/ 7888289 w 7888289"/>
              <a:gd name="connsiteY1" fmla="*/ 0 h 640402"/>
              <a:gd name="connsiteX2" fmla="*/ 3215825 w 7888289"/>
              <a:gd name="connsiteY2" fmla="*/ 615102 h 640402"/>
              <a:gd name="connsiteX3" fmla="*/ 0 w 7888289"/>
              <a:gd name="connsiteY3" fmla="*/ 640402 h 640402"/>
              <a:gd name="connsiteX4" fmla="*/ 6346342 w 7888289"/>
              <a:gd name="connsiteY4" fmla="*/ 0 h 640402"/>
              <a:gd name="connsiteX0" fmla="*/ 6346342 w 7888289"/>
              <a:gd name="connsiteY0" fmla="*/ 0 h 640502"/>
              <a:gd name="connsiteX1" fmla="*/ 7888289 w 7888289"/>
              <a:gd name="connsiteY1" fmla="*/ 0 h 640502"/>
              <a:gd name="connsiteX2" fmla="*/ 3222157 w 7888289"/>
              <a:gd name="connsiteY2" fmla="*/ 640502 h 640502"/>
              <a:gd name="connsiteX3" fmla="*/ 0 w 7888289"/>
              <a:gd name="connsiteY3" fmla="*/ 640402 h 640502"/>
              <a:gd name="connsiteX4" fmla="*/ 6346342 w 7888289"/>
              <a:gd name="connsiteY4" fmla="*/ 0 h 640502"/>
              <a:gd name="connsiteX0" fmla="*/ 6346342 w 7888289"/>
              <a:gd name="connsiteY0" fmla="*/ 0 h 640502"/>
              <a:gd name="connsiteX1" fmla="*/ 7888289 w 7888289"/>
              <a:gd name="connsiteY1" fmla="*/ 31750 h 640502"/>
              <a:gd name="connsiteX2" fmla="*/ 3222157 w 7888289"/>
              <a:gd name="connsiteY2" fmla="*/ 640502 h 640502"/>
              <a:gd name="connsiteX3" fmla="*/ 0 w 7888289"/>
              <a:gd name="connsiteY3" fmla="*/ 640402 h 640502"/>
              <a:gd name="connsiteX4" fmla="*/ 6346342 w 7888289"/>
              <a:gd name="connsiteY4" fmla="*/ 0 h 640502"/>
              <a:gd name="connsiteX0" fmla="*/ 6327346 w 7888289"/>
              <a:gd name="connsiteY0" fmla="*/ 0 h 608752"/>
              <a:gd name="connsiteX1" fmla="*/ 7888289 w 7888289"/>
              <a:gd name="connsiteY1" fmla="*/ 0 h 608752"/>
              <a:gd name="connsiteX2" fmla="*/ 3222157 w 7888289"/>
              <a:gd name="connsiteY2" fmla="*/ 608752 h 608752"/>
              <a:gd name="connsiteX3" fmla="*/ 0 w 7888289"/>
              <a:gd name="connsiteY3" fmla="*/ 608652 h 608752"/>
              <a:gd name="connsiteX4" fmla="*/ 6327346 w 7888289"/>
              <a:gd name="connsiteY4" fmla="*/ 0 h 608752"/>
              <a:gd name="connsiteX0" fmla="*/ 6327346 w 7888289"/>
              <a:gd name="connsiteY0" fmla="*/ 0 h 1148502"/>
              <a:gd name="connsiteX1" fmla="*/ 7888289 w 7888289"/>
              <a:gd name="connsiteY1" fmla="*/ 0 h 1148502"/>
              <a:gd name="connsiteX2" fmla="*/ 3234821 w 7888289"/>
              <a:gd name="connsiteY2" fmla="*/ 1148502 h 1148502"/>
              <a:gd name="connsiteX3" fmla="*/ 0 w 7888289"/>
              <a:gd name="connsiteY3" fmla="*/ 608652 h 1148502"/>
              <a:gd name="connsiteX4" fmla="*/ 6327346 w 7888289"/>
              <a:gd name="connsiteY4" fmla="*/ 0 h 1148502"/>
              <a:gd name="connsiteX0" fmla="*/ 6327346 w 7888289"/>
              <a:gd name="connsiteY0" fmla="*/ 0 h 1148502"/>
              <a:gd name="connsiteX1" fmla="*/ 7888289 w 7888289"/>
              <a:gd name="connsiteY1" fmla="*/ 0 h 1148502"/>
              <a:gd name="connsiteX2" fmla="*/ 3234821 w 7888289"/>
              <a:gd name="connsiteY2" fmla="*/ 1148502 h 1148502"/>
              <a:gd name="connsiteX3" fmla="*/ 0 w 7888289"/>
              <a:gd name="connsiteY3" fmla="*/ 1142052 h 1148502"/>
              <a:gd name="connsiteX4" fmla="*/ 6327346 w 7888289"/>
              <a:gd name="connsiteY4" fmla="*/ 0 h 1148502"/>
              <a:gd name="connsiteX0" fmla="*/ 7983798 w 9544741"/>
              <a:gd name="connsiteY0" fmla="*/ 0 h 1148502"/>
              <a:gd name="connsiteX1" fmla="*/ 9544741 w 9544741"/>
              <a:gd name="connsiteY1" fmla="*/ 0 h 1148502"/>
              <a:gd name="connsiteX2" fmla="*/ 4891273 w 9544741"/>
              <a:gd name="connsiteY2" fmla="*/ 1148502 h 1148502"/>
              <a:gd name="connsiteX3" fmla="*/ 0 w 9544741"/>
              <a:gd name="connsiteY3" fmla="*/ 1142052 h 1148502"/>
              <a:gd name="connsiteX4" fmla="*/ 7983798 w 9544741"/>
              <a:gd name="connsiteY4" fmla="*/ 0 h 1148502"/>
              <a:gd name="connsiteX0" fmla="*/ 7983798 w 9544741"/>
              <a:gd name="connsiteY0" fmla="*/ 0 h 1148502"/>
              <a:gd name="connsiteX1" fmla="*/ 9544741 w 9544741"/>
              <a:gd name="connsiteY1" fmla="*/ 0 h 1148502"/>
              <a:gd name="connsiteX2" fmla="*/ 5468752 w 9544741"/>
              <a:gd name="connsiteY2" fmla="*/ 1148502 h 1148502"/>
              <a:gd name="connsiteX3" fmla="*/ 0 w 9544741"/>
              <a:gd name="connsiteY3" fmla="*/ 1142052 h 1148502"/>
              <a:gd name="connsiteX4" fmla="*/ 7983798 w 9544741"/>
              <a:gd name="connsiteY4" fmla="*/ 0 h 1148502"/>
              <a:gd name="connsiteX0" fmla="*/ 6084197 w 9544741"/>
              <a:gd name="connsiteY0" fmla="*/ 0 h 1148502"/>
              <a:gd name="connsiteX1" fmla="*/ 9544741 w 9544741"/>
              <a:gd name="connsiteY1" fmla="*/ 0 h 1148502"/>
              <a:gd name="connsiteX2" fmla="*/ 5468752 w 9544741"/>
              <a:gd name="connsiteY2" fmla="*/ 1148502 h 1148502"/>
              <a:gd name="connsiteX3" fmla="*/ 0 w 9544741"/>
              <a:gd name="connsiteY3" fmla="*/ 1142052 h 1148502"/>
              <a:gd name="connsiteX4" fmla="*/ 6084197 w 9544741"/>
              <a:gd name="connsiteY4" fmla="*/ 0 h 1148502"/>
              <a:gd name="connsiteX0" fmla="*/ 6074699 w 9544741"/>
              <a:gd name="connsiteY0" fmla="*/ 0 h 1415202"/>
              <a:gd name="connsiteX1" fmla="*/ 9544741 w 9544741"/>
              <a:gd name="connsiteY1" fmla="*/ 266700 h 1415202"/>
              <a:gd name="connsiteX2" fmla="*/ 5468752 w 9544741"/>
              <a:gd name="connsiteY2" fmla="*/ 1415202 h 1415202"/>
              <a:gd name="connsiteX3" fmla="*/ 0 w 9544741"/>
              <a:gd name="connsiteY3" fmla="*/ 1408752 h 1415202"/>
              <a:gd name="connsiteX4" fmla="*/ 6074699 w 9544741"/>
              <a:gd name="connsiteY4" fmla="*/ 0 h 1415202"/>
              <a:gd name="connsiteX0" fmla="*/ 6074699 w 9573235"/>
              <a:gd name="connsiteY0" fmla="*/ 19050 h 1434252"/>
              <a:gd name="connsiteX1" fmla="*/ 9573235 w 9573235"/>
              <a:gd name="connsiteY1" fmla="*/ 0 h 1434252"/>
              <a:gd name="connsiteX2" fmla="*/ 5468752 w 9573235"/>
              <a:gd name="connsiteY2" fmla="*/ 1434252 h 1434252"/>
              <a:gd name="connsiteX3" fmla="*/ 0 w 9573235"/>
              <a:gd name="connsiteY3" fmla="*/ 1427802 h 1434252"/>
              <a:gd name="connsiteX4" fmla="*/ 6074699 w 9573235"/>
              <a:gd name="connsiteY4" fmla="*/ 19050 h 1434252"/>
              <a:gd name="connsiteX0" fmla="*/ 6074699 w 9573235"/>
              <a:gd name="connsiteY0" fmla="*/ 19050 h 1434252"/>
              <a:gd name="connsiteX1" fmla="*/ 9573235 w 9573235"/>
              <a:gd name="connsiteY1" fmla="*/ 0 h 1434252"/>
              <a:gd name="connsiteX2" fmla="*/ 5468752 w 9573235"/>
              <a:gd name="connsiteY2" fmla="*/ 1434252 h 1434252"/>
              <a:gd name="connsiteX3" fmla="*/ 0 w 9573235"/>
              <a:gd name="connsiteY3" fmla="*/ 1227777 h 1434252"/>
              <a:gd name="connsiteX4" fmla="*/ 6074699 w 9573235"/>
              <a:gd name="connsiteY4" fmla="*/ 19050 h 1434252"/>
              <a:gd name="connsiteX0" fmla="*/ 6074699 w 9573235"/>
              <a:gd name="connsiteY0" fmla="*/ 19050 h 1227777"/>
              <a:gd name="connsiteX1" fmla="*/ 9573235 w 9573235"/>
              <a:gd name="connsiteY1" fmla="*/ 0 h 1227777"/>
              <a:gd name="connsiteX2" fmla="*/ 5183812 w 9573235"/>
              <a:gd name="connsiteY2" fmla="*/ 1224702 h 1227777"/>
              <a:gd name="connsiteX3" fmla="*/ 0 w 9573235"/>
              <a:gd name="connsiteY3" fmla="*/ 1227777 h 1227777"/>
              <a:gd name="connsiteX4" fmla="*/ 6074699 w 9573235"/>
              <a:gd name="connsiteY4" fmla="*/ 19050 h 1227777"/>
              <a:gd name="connsiteX0" fmla="*/ 6046205 w 9544741"/>
              <a:gd name="connsiteY0" fmla="*/ 19050 h 1599252"/>
              <a:gd name="connsiteX1" fmla="*/ 9544741 w 9544741"/>
              <a:gd name="connsiteY1" fmla="*/ 0 h 1599252"/>
              <a:gd name="connsiteX2" fmla="*/ 5155318 w 9544741"/>
              <a:gd name="connsiteY2" fmla="*/ 1224702 h 1599252"/>
              <a:gd name="connsiteX3" fmla="*/ 0 w 9544741"/>
              <a:gd name="connsiteY3" fmla="*/ 1599252 h 1599252"/>
              <a:gd name="connsiteX4" fmla="*/ 6046205 w 9544741"/>
              <a:gd name="connsiteY4" fmla="*/ 19050 h 1599252"/>
              <a:gd name="connsiteX0" fmla="*/ 6046205 w 9544741"/>
              <a:gd name="connsiteY0" fmla="*/ 19050 h 1599252"/>
              <a:gd name="connsiteX1" fmla="*/ 9544741 w 9544741"/>
              <a:gd name="connsiteY1" fmla="*/ 0 h 1599252"/>
              <a:gd name="connsiteX2" fmla="*/ 5136322 w 9544741"/>
              <a:gd name="connsiteY2" fmla="*/ 1596177 h 1599252"/>
              <a:gd name="connsiteX3" fmla="*/ 0 w 9544741"/>
              <a:gd name="connsiteY3" fmla="*/ 1599252 h 1599252"/>
              <a:gd name="connsiteX4" fmla="*/ 6046205 w 9544741"/>
              <a:gd name="connsiteY4" fmla="*/ 19050 h 159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741" h="1599252">
                <a:moveTo>
                  <a:pt x="6046205" y="19050"/>
                </a:moveTo>
                <a:lnTo>
                  <a:pt x="9544741" y="0"/>
                </a:lnTo>
                <a:lnTo>
                  <a:pt x="5136322" y="1596177"/>
                </a:lnTo>
                <a:lnTo>
                  <a:pt x="0" y="1599252"/>
                </a:lnTo>
                <a:lnTo>
                  <a:pt x="6046205" y="19050"/>
                </a:lnTo>
                <a:close/>
              </a:path>
            </a:pathLst>
          </a:custGeom>
          <a:solidFill>
            <a:srgbClr val="E668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1340" y="3428086"/>
            <a:ext cx="6644260" cy="1029393"/>
          </a:xfrm>
          <a:prstGeom prst="rect">
            <a:avLst/>
          </a:prstGeom>
        </p:spPr>
      </p:pic>
      <p:sp>
        <p:nvSpPr>
          <p:cNvPr id="6" name="Rectangle 5"/>
          <p:cNvSpPr/>
          <p:nvPr/>
        </p:nvSpPr>
        <p:spPr>
          <a:xfrm>
            <a:off x="35940" y="3345582"/>
            <a:ext cx="6644260" cy="1201017"/>
          </a:xfrm>
          <a:prstGeom prst="rect">
            <a:avLst/>
          </a:prstGeom>
          <a:noFill/>
          <a:ln w="3175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419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9212607" cy="1325563"/>
          </a:xfrm>
        </p:spPr>
        <p:txBody>
          <a:bodyPr>
            <a:normAutofit/>
          </a:bodyPr>
          <a:lstStyle/>
          <a:p>
            <a:r>
              <a:rPr lang="en-US" dirty="0" smtClean="0"/>
              <a:t>Design Summary</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7</a:t>
            </a:fld>
            <a:endParaRPr lang="en-US" dirty="0"/>
          </a:p>
        </p:txBody>
      </p:sp>
      <p:pic>
        <p:nvPicPr>
          <p:cNvPr id="10" name="Picture 9"/>
          <p:cNvPicPr>
            <a:picLocks noChangeAspect="1"/>
          </p:cNvPicPr>
          <p:nvPr/>
        </p:nvPicPr>
        <p:blipFill rotWithShape="1">
          <a:blip r:embed="rId2"/>
          <a:srcRect t="21961" r="8173" b="25282"/>
          <a:stretch/>
        </p:blipFill>
        <p:spPr>
          <a:xfrm>
            <a:off x="4870686" y="1390650"/>
            <a:ext cx="7161657" cy="4617927"/>
          </a:xfrm>
          <a:prstGeom prst="rect">
            <a:avLst/>
          </a:prstGeom>
          <a:effectLst>
            <a:outerShdw blurRad="50800" dist="38100" dir="2700000" algn="tl" rotWithShape="0">
              <a:prstClr val="black">
                <a:alpha val="40000"/>
              </a:prstClr>
            </a:outerShdw>
          </a:effectLst>
        </p:spPr>
      </p:pic>
      <p:sp>
        <p:nvSpPr>
          <p:cNvPr id="11" name="Content Placeholder 2"/>
          <p:cNvSpPr>
            <a:spLocks noGrp="1"/>
          </p:cNvSpPr>
          <p:nvPr>
            <p:ph idx="1"/>
          </p:nvPr>
        </p:nvSpPr>
        <p:spPr>
          <a:xfrm>
            <a:off x="438356" y="1462752"/>
            <a:ext cx="4018142" cy="4728498"/>
          </a:xfrm>
        </p:spPr>
        <p:txBody>
          <a:bodyPr>
            <a:noAutofit/>
          </a:bodyPr>
          <a:lstStyle/>
          <a:p>
            <a:pPr marL="0" indent="0">
              <a:buNone/>
            </a:pPr>
            <a:r>
              <a:rPr lang="en-US" sz="2000" dirty="0" smtClean="0"/>
              <a:t>This page shows the summary description of the pole, base plate, anchor bolts, mast arm, and luminaire arm, </a:t>
            </a:r>
            <a:endParaRPr lang="en-US" sz="1050" dirty="0" smtClean="0"/>
          </a:p>
          <a:p>
            <a:pPr marL="0" indent="0">
              <a:buNone/>
            </a:pPr>
            <a:endParaRPr lang="en-US" sz="2000" dirty="0"/>
          </a:p>
        </p:txBody>
      </p:sp>
    </p:spTree>
    <p:extLst>
      <p:ext uri="{BB962C8B-B14F-4D97-AF65-F5344CB8AC3E}">
        <p14:creationId xmlns:p14="http://schemas.microsoft.com/office/powerpoint/2010/main" val="213252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9212607" cy="1325563"/>
          </a:xfrm>
        </p:spPr>
        <p:txBody>
          <a:bodyPr>
            <a:normAutofit/>
          </a:bodyPr>
          <a:lstStyle/>
          <a:p>
            <a:r>
              <a:rPr lang="en-US" dirty="0" smtClean="0"/>
              <a:t>EPA Loading</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8</a:t>
            </a:fld>
            <a:endParaRPr lang="en-US" dirty="0"/>
          </a:p>
        </p:txBody>
      </p:sp>
      <p:pic>
        <p:nvPicPr>
          <p:cNvPr id="4" name="Picture 3"/>
          <p:cNvPicPr>
            <a:picLocks noChangeAspect="1"/>
          </p:cNvPicPr>
          <p:nvPr/>
        </p:nvPicPr>
        <p:blipFill>
          <a:blip r:embed="rId2"/>
          <a:stretch>
            <a:fillRect/>
          </a:stretch>
        </p:blipFill>
        <p:spPr>
          <a:xfrm>
            <a:off x="4204252" y="4194014"/>
            <a:ext cx="7652384" cy="1600499"/>
          </a:xfrm>
          <a:prstGeom prst="rect">
            <a:avLst/>
          </a:prstGeom>
          <a:effectLst>
            <a:outerShdw blurRad="50800" dist="38100" dir="2700000" algn="tl" rotWithShape="0">
              <a:prstClr val="black">
                <a:alpha val="40000"/>
              </a:prstClr>
            </a:outerShdw>
          </a:effectLst>
        </p:spPr>
      </p:pic>
      <p:sp>
        <p:nvSpPr>
          <p:cNvPr id="9" name="Content Placeholder 2"/>
          <p:cNvSpPr>
            <a:spLocks noGrp="1"/>
          </p:cNvSpPr>
          <p:nvPr>
            <p:ph idx="1"/>
          </p:nvPr>
        </p:nvSpPr>
        <p:spPr>
          <a:xfrm>
            <a:off x="310050" y="1634715"/>
            <a:ext cx="3417124" cy="4159798"/>
          </a:xfrm>
        </p:spPr>
        <p:txBody>
          <a:bodyPr>
            <a:noAutofit/>
          </a:bodyPr>
          <a:lstStyle/>
          <a:p>
            <a:pPr marL="0" indent="0">
              <a:buNone/>
            </a:pPr>
            <a:r>
              <a:rPr lang="en-US" sz="2000" dirty="0" smtClean="0"/>
              <a:t>This page shows the description of the EPA loading on both the pole and arm. EPA loading can come from cameras, fixtures, </a:t>
            </a:r>
            <a:r>
              <a:rPr lang="en-US" sz="2000" dirty="0" err="1" smtClean="0"/>
              <a:t>etc</a:t>
            </a:r>
            <a:r>
              <a:rPr lang="en-US" sz="2000" dirty="0" smtClean="0"/>
              <a:t>…</a:t>
            </a:r>
            <a:endParaRPr lang="en-US" sz="1050" dirty="0" smtClean="0"/>
          </a:p>
          <a:p>
            <a:pPr marL="0" indent="0" algn="ctr">
              <a:buNone/>
            </a:pPr>
            <a:endParaRPr lang="en-US" sz="2000" dirty="0"/>
          </a:p>
        </p:txBody>
      </p:sp>
      <p:pic>
        <p:nvPicPr>
          <p:cNvPr id="7" name="Picture 6"/>
          <p:cNvPicPr>
            <a:picLocks noChangeAspect="1"/>
          </p:cNvPicPr>
          <p:nvPr/>
        </p:nvPicPr>
        <p:blipFill>
          <a:blip r:embed="rId3"/>
          <a:stretch>
            <a:fillRect/>
          </a:stretch>
        </p:blipFill>
        <p:spPr>
          <a:xfrm>
            <a:off x="4204252" y="1699269"/>
            <a:ext cx="7652383" cy="16476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4379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9212607" cy="1325563"/>
          </a:xfrm>
        </p:spPr>
        <p:txBody>
          <a:bodyPr>
            <a:normAutofit/>
          </a:bodyPr>
          <a:lstStyle/>
          <a:p>
            <a:r>
              <a:rPr lang="en-US" dirty="0" smtClean="0"/>
              <a:t>Loading</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9</a:t>
            </a:fld>
            <a:endParaRPr lang="en-US" dirty="0"/>
          </a:p>
        </p:txBody>
      </p:sp>
      <p:pic>
        <p:nvPicPr>
          <p:cNvPr id="7" name="Picture 6"/>
          <p:cNvPicPr>
            <a:picLocks noChangeAspect="1"/>
          </p:cNvPicPr>
          <p:nvPr/>
        </p:nvPicPr>
        <p:blipFill>
          <a:blip r:embed="rId2"/>
          <a:stretch>
            <a:fillRect/>
          </a:stretch>
        </p:blipFill>
        <p:spPr>
          <a:xfrm>
            <a:off x="1727199" y="1736065"/>
            <a:ext cx="9016281" cy="2746682"/>
          </a:xfrm>
          <a:prstGeom prst="rect">
            <a:avLst/>
          </a:prstGeom>
          <a:effectLst>
            <a:outerShdw blurRad="50800" dist="38100" dir="2700000" algn="tl" rotWithShape="0">
              <a:prstClr val="black">
                <a:alpha val="40000"/>
              </a:prstClr>
            </a:outerShdw>
          </a:effectLst>
        </p:spPr>
      </p:pic>
      <p:sp>
        <p:nvSpPr>
          <p:cNvPr id="11" name="Content Placeholder 2"/>
          <p:cNvSpPr>
            <a:spLocks noGrp="1"/>
          </p:cNvSpPr>
          <p:nvPr>
            <p:ph idx="1"/>
          </p:nvPr>
        </p:nvSpPr>
        <p:spPr>
          <a:xfrm>
            <a:off x="1727199" y="4926454"/>
            <a:ext cx="9016281" cy="945482"/>
          </a:xfrm>
        </p:spPr>
        <p:txBody>
          <a:bodyPr>
            <a:noAutofit/>
          </a:bodyPr>
          <a:lstStyle/>
          <a:p>
            <a:pPr marL="0" indent="0">
              <a:buNone/>
            </a:pPr>
            <a:r>
              <a:rPr lang="en-US" sz="2000" dirty="0" smtClean="0"/>
              <a:t>This description of signal loading on mast arm and pole. Including EPA, weight, and location.</a:t>
            </a:r>
            <a:endParaRPr lang="en-US" sz="1050" dirty="0" smtClean="0"/>
          </a:p>
          <a:p>
            <a:pPr marL="0" indent="0" algn="ctr">
              <a:buNone/>
            </a:pPr>
            <a:endParaRPr lang="en-US" sz="2000" dirty="0"/>
          </a:p>
        </p:txBody>
      </p:sp>
    </p:spTree>
    <p:extLst>
      <p:ext uri="{BB962C8B-B14F-4D97-AF65-F5344CB8AC3E}">
        <p14:creationId xmlns:p14="http://schemas.microsoft.com/office/powerpoint/2010/main" val="2662879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7 Color Pallet Structures">
      <a:dk1>
        <a:srgbClr val="000000"/>
      </a:dk1>
      <a:lt1>
        <a:srgbClr val="FFFFFF"/>
      </a:lt1>
      <a:dk2>
        <a:srgbClr val="595959"/>
      </a:dk2>
      <a:lt2>
        <a:srgbClr val="EBDDC3"/>
      </a:lt2>
      <a:accent1>
        <a:srgbClr val="13485B"/>
      </a:accent1>
      <a:accent2>
        <a:srgbClr val="C3D940"/>
      </a:accent2>
      <a:accent3>
        <a:srgbClr val="464646"/>
      </a:accent3>
      <a:accent4>
        <a:srgbClr val="7BA79D"/>
      </a:accent4>
      <a:accent5>
        <a:srgbClr val="968C8C"/>
      </a:accent5>
      <a:accent6>
        <a:srgbClr val="5CB1E3"/>
      </a:accent6>
      <a:hlink>
        <a:srgbClr val="4EACCE"/>
      </a:hlink>
      <a:folHlink>
        <a:srgbClr val="7044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1">
  <a:themeElements>
    <a:clrScheme name="2017 Color Pallet Structures">
      <a:dk1>
        <a:srgbClr val="000000"/>
      </a:dk1>
      <a:lt1>
        <a:srgbClr val="FFFFFF"/>
      </a:lt1>
      <a:dk2>
        <a:srgbClr val="595959"/>
      </a:dk2>
      <a:lt2>
        <a:srgbClr val="EBDDC3"/>
      </a:lt2>
      <a:accent1>
        <a:srgbClr val="13485B"/>
      </a:accent1>
      <a:accent2>
        <a:srgbClr val="C3D940"/>
      </a:accent2>
      <a:accent3>
        <a:srgbClr val="464646"/>
      </a:accent3>
      <a:accent4>
        <a:srgbClr val="7BA79D"/>
      </a:accent4>
      <a:accent5>
        <a:srgbClr val="968C8C"/>
      </a:accent5>
      <a:accent6>
        <a:srgbClr val="5CB1E3"/>
      </a:accent6>
      <a:hlink>
        <a:srgbClr val="4EACCE"/>
      </a:hlink>
      <a:folHlink>
        <a:srgbClr val="7044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0898276-3DD6-46BA-8615-C23C86B7DC80}" vid="{CC5BAEBC-9AD7-445F-85E0-D1626A8034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4617</TotalTime>
  <Words>370</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Century Gothic</vt:lpstr>
      <vt:lpstr>Office Theme</vt:lpstr>
      <vt:lpstr>1_Theme1</vt:lpstr>
      <vt:lpstr>How to Read Valmont calculations</vt:lpstr>
      <vt:lpstr>Objectives</vt:lpstr>
      <vt:lpstr>General Layout</vt:lpstr>
      <vt:lpstr>Page Layout by Code</vt:lpstr>
      <vt:lpstr>Subject</vt:lpstr>
      <vt:lpstr>Code or Criteria</vt:lpstr>
      <vt:lpstr>Design Summary</vt:lpstr>
      <vt:lpstr>EPA Loading</vt:lpstr>
      <vt:lpstr>Loading</vt:lpstr>
      <vt:lpstr>Results Summary</vt:lpstr>
      <vt:lpstr>Analysis</vt:lpstr>
      <vt:lpstr>Deflection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Wilt, Tamara L.</dc:creator>
  <cp:lastModifiedBy>Gage, Daniel T.</cp:lastModifiedBy>
  <cp:revision>189</cp:revision>
  <cp:lastPrinted>2016-10-07T15:19:52Z</cp:lastPrinted>
  <dcterms:created xsi:type="dcterms:W3CDTF">2016-09-13T15:57:51Z</dcterms:created>
  <dcterms:modified xsi:type="dcterms:W3CDTF">2017-11-14T20:22:26Z</dcterms:modified>
</cp:coreProperties>
</file>